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Alfa Slab One" panose="020B0604020202020204" charset="0"/>
      <p:regular r:id="rId32"/>
    </p:embeddedFont>
    <p:embeddedFont>
      <p:font typeface="Proxima No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explain about turban, why we wear turban, it was a challenge to Moughals, that the Sikhs wear their crown.</a:t>
            </a:r>
            <a:endParaRPr/>
          </a:p>
          <a:p>
            <a:pPr marL="0" lvl="0" indent="0" algn="l" rtl="0">
              <a:spcBef>
                <a:spcPts val="0"/>
              </a:spcBef>
              <a:spcAft>
                <a:spcPts val="0"/>
              </a:spcAft>
              <a:buNone/>
            </a:pPr>
            <a:r>
              <a:rPr lang="en" sz="950">
                <a:solidFill>
                  <a:srgbClr val="222222"/>
                </a:solidFill>
              </a:rPr>
              <a:t>say we welcome all, free food, concept of Seva, creates equality, sitting down and sharing of food brings humility. </a:t>
            </a:r>
            <a:endParaRPr sz="950">
              <a:solidFill>
                <a:srgbClr val="222222"/>
              </a:solidFill>
            </a:endParaRPr>
          </a:p>
          <a:p>
            <a:pPr marL="0" lvl="0" indent="0" algn="l" rtl="0">
              <a:spcBef>
                <a:spcPts val="0"/>
              </a:spcBef>
              <a:spcAft>
                <a:spcPts val="0"/>
              </a:spcAft>
              <a:buNone/>
            </a:pPr>
            <a:r>
              <a:rPr lang="en" sz="950">
                <a:solidFill>
                  <a:srgbClr val="222222"/>
                </a:solidFill>
              </a:rPr>
              <a:t>We live by American rules, equality, </a:t>
            </a:r>
            <a:r>
              <a:rPr lang="en">
                <a:solidFill>
                  <a:srgbClr val="222222"/>
                </a:solidFill>
              </a:rPr>
              <a:t>believe in self defense, help others. Love to eat, sing, dance and enjoy life. Punjabi music is the most followed music in whole India. There are Bhangra nights in clubs, in gyms there is bhangra workouts. Just some fun stuff.</a:t>
            </a:r>
            <a:endParaRPr>
              <a:solidFill>
                <a:srgbClr val="222222"/>
              </a:solidFill>
            </a:endParaRPr>
          </a:p>
          <a:p>
            <a:pPr marL="0" lvl="0" indent="0" algn="l" rtl="0">
              <a:spcBef>
                <a:spcPts val="0"/>
              </a:spcBef>
              <a:spcAft>
                <a:spcPts val="0"/>
              </a:spcAft>
              <a:buNone/>
            </a:pPr>
            <a:endParaRPr>
              <a:solidFill>
                <a:srgbClr val="222222"/>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10ad826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710ad826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Banda singh bahadur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71e05fed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71e05fed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Various leaders: Nawab Kapur Singh, Jassa Singh Ahluwhalia, </a:t>
            </a:r>
            <a:r>
              <a:rPr lang="en">
                <a:highlight>
                  <a:srgbClr val="FFFFFF"/>
                </a:highlight>
              </a:rPr>
              <a:t>Jassa Singh Ramgarhia</a:t>
            </a:r>
            <a:endParaRPr>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10ad826d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710ad826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71e05fed_0_6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71e05fed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10ad826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710ad826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10ad826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710ad826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10ad826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710ad826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71084f38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71084f38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1084f38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71084f38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1084f38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71084f38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71e05fed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71e05fed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you’ve seen any of these people around school or around town, congratulations! You’ve just met a Sikh!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1084f38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1084f38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1084f38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71084f38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1084f38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71084f38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1084f384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71084f38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1084f38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71084f38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703abc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703abc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703abc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703abc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e703abc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e703abc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703abc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703abc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184a1ba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7184a1ba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71e05fed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71e05fed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71e05fed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71e05fe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71e05fed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71e05fed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71e05fed_0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71e05fed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71e05fed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71e05fed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71e05fed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71e05fed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71e05fed_0_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71e05fed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XErPzsqRu8"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Sikhism</a:t>
            </a: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Guide to the 5th Largest Religion in the World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315225"/>
            <a:ext cx="8114400" cy="87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5200"/>
          </a:p>
        </p:txBody>
      </p:sp>
      <p:pic>
        <p:nvPicPr>
          <p:cNvPr id="120" name="Google Shape;120;p22"/>
          <p:cNvPicPr preferRelativeResize="0"/>
          <p:nvPr/>
        </p:nvPicPr>
        <p:blipFill>
          <a:blip r:embed="rId3">
            <a:alphaModFix/>
          </a:blip>
          <a:stretch>
            <a:fillRect/>
          </a:stretch>
        </p:blipFill>
        <p:spPr>
          <a:xfrm>
            <a:off x="938775" y="380650"/>
            <a:ext cx="7266451" cy="438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 of Revolution (1750 CE – 1914 CE)</a:t>
            </a:r>
            <a:endParaRPr/>
          </a:p>
        </p:txBody>
      </p:sp>
      <p:sp>
        <p:nvSpPr>
          <p:cNvPr id="126" name="Google Shape;126;p23"/>
          <p:cNvSpPr txBox="1">
            <a:spLocks noGrp="1"/>
          </p:cNvSpPr>
          <p:nvPr>
            <p:ph type="body" idx="1"/>
          </p:nvPr>
        </p:nvSpPr>
        <p:spPr>
          <a:xfrm>
            <a:off x="311700" y="1152475"/>
            <a:ext cx="8520600" cy="3816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The collapse of the first Sikh Empire lead to the creation of the Sikh Misls</a:t>
            </a:r>
            <a:endParaRPr sz="1600" dirty="0"/>
          </a:p>
          <a:p>
            <a:pPr marL="457200" lvl="0" indent="-330200" algn="l" rtl="0">
              <a:spcBef>
                <a:spcPts val="0"/>
              </a:spcBef>
              <a:spcAft>
                <a:spcPts val="0"/>
              </a:spcAft>
              <a:buSzPts val="1600"/>
              <a:buChar char="-"/>
            </a:pPr>
            <a:r>
              <a:rPr lang="en" sz="1600" dirty="0"/>
              <a:t>The Misls used guerilla warfare tactics to attack Mughals</a:t>
            </a:r>
            <a:endParaRPr sz="1600" dirty="0"/>
          </a:p>
          <a:p>
            <a:pPr marL="457200" lvl="0" indent="-330200" algn="l" rtl="0">
              <a:spcBef>
                <a:spcPts val="0"/>
              </a:spcBef>
              <a:spcAft>
                <a:spcPts val="0"/>
              </a:spcAft>
              <a:buSzPts val="1600"/>
              <a:buChar char="-"/>
            </a:pPr>
            <a:r>
              <a:rPr lang="en" sz="1600" dirty="0"/>
              <a:t>From time to time the Misls were united by various leaders to accomplish various common goals</a:t>
            </a:r>
            <a:endParaRPr sz="1600" dirty="0"/>
          </a:p>
          <a:p>
            <a:pPr marL="457200" lvl="0" indent="-330200" algn="l" rtl="0">
              <a:spcBef>
                <a:spcPts val="0"/>
              </a:spcBef>
              <a:spcAft>
                <a:spcPts val="0"/>
              </a:spcAft>
              <a:buSzPts val="1600"/>
              <a:buChar char="-"/>
            </a:pPr>
            <a:r>
              <a:rPr lang="en" sz="1600" dirty="0"/>
              <a:t>There were times of tentative peace between the Sikhs and the Mughal Governments in Punjab and Dehli</a:t>
            </a:r>
            <a:endParaRPr sz="1600" dirty="0"/>
          </a:p>
          <a:p>
            <a:pPr marL="457200" lvl="0" indent="-330200" algn="l" rtl="0">
              <a:spcBef>
                <a:spcPts val="0"/>
              </a:spcBef>
              <a:spcAft>
                <a:spcPts val="0"/>
              </a:spcAft>
              <a:buSzPts val="1600"/>
              <a:buChar char="-"/>
            </a:pPr>
            <a:r>
              <a:rPr lang="en" sz="1600" dirty="0"/>
              <a:t>Sikhs also faced the </a:t>
            </a:r>
            <a:r>
              <a:rPr lang="en" sz="1600" dirty="0">
                <a:highlight>
                  <a:srgbClr val="FFFFFF"/>
                </a:highlight>
              </a:rPr>
              <a:t>Wadda Ghalughara (The Great Massacre), as well as the destruction of the Golden Temple many times</a:t>
            </a:r>
            <a:endParaRPr sz="1600" dirty="0">
              <a:highlight>
                <a:srgbClr val="FFFFFF"/>
              </a:highlight>
            </a:endParaRPr>
          </a:p>
          <a:p>
            <a:pPr marL="457200" lvl="0" indent="-330200" algn="l" rtl="0">
              <a:spcBef>
                <a:spcPts val="0"/>
              </a:spcBef>
              <a:spcAft>
                <a:spcPts val="0"/>
              </a:spcAft>
              <a:buSzPts val="1600"/>
              <a:buChar char="-"/>
            </a:pPr>
            <a:r>
              <a:rPr lang="en" sz="1600" dirty="0"/>
              <a:t>The Misls were all reunited once again by Sada Kaur and Ranjit Singh, creating the second Sikh Empire under Maharaja Ranjit Singh</a:t>
            </a:r>
            <a:endParaRPr sz="1600" dirty="0"/>
          </a:p>
          <a:p>
            <a:pPr marL="457200" lvl="0" indent="-330200" algn="l" rtl="0">
              <a:spcBef>
                <a:spcPts val="0"/>
              </a:spcBef>
              <a:spcAft>
                <a:spcPts val="0"/>
              </a:spcAft>
              <a:buSzPts val="1600"/>
              <a:buChar char="-"/>
            </a:pPr>
            <a:r>
              <a:rPr lang="en" sz="1600" dirty="0"/>
              <a:t>The Sikh Empire was the last remaining stronghold against the British Empire in India</a:t>
            </a:r>
            <a:endParaRPr sz="1600" dirty="0"/>
          </a:p>
          <a:p>
            <a:pPr marL="457200" lvl="0" indent="-330200" algn="l" rtl="0">
              <a:spcBef>
                <a:spcPts val="0"/>
              </a:spcBef>
              <a:spcAft>
                <a:spcPts val="0"/>
              </a:spcAft>
              <a:buSzPts val="1600"/>
              <a:buChar char="-"/>
            </a:pPr>
            <a:r>
              <a:rPr lang="en" sz="1600" dirty="0"/>
              <a:t>Sikhs became a key force in the British-Indian Army and were believed to be a martial race by the British</a:t>
            </a: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5200"/>
          </a:p>
        </p:txBody>
      </p:sp>
      <p:pic>
        <p:nvPicPr>
          <p:cNvPr id="132" name="Google Shape;132;p24"/>
          <p:cNvPicPr preferRelativeResize="0"/>
          <p:nvPr/>
        </p:nvPicPr>
        <p:blipFill>
          <a:blip r:embed="rId3">
            <a:alphaModFix/>
          </a:blip>
          <a:stretch>
            <a:fillRect/>
          </a:stretch>
        </p:blipFill>
        <p:spPr>
          <a:xfrm>
            <a:off x="4929475" y="471825"/>
            <a:ext cx="3496625" cy="4529725"/>
          </a:xfrm>
          <a:prstGeom prst="rect">
            <a:avLst/>
          </a:prstGeom>
          <a:noFill/>
          <a:ln>
            <a:noFill/>
          </a:ln>
        </p:spPr>
      </p:pic>
      <p:pic>
        <p:nvPicPr>
          <p:cNvPr id="133" name="Google Shape;133;p24"/>
          <p:cNvPicPr preferRelativeResize="0"/>
          <p:nvPr/>
        </p:nvPicPr>
        <p:blipFill>
          <a:blip r:embed="rId4">
            <a:alphaModFix/>
          </a:blip>
          <a:stretch>
            <a:fillRect/>
          </a:stretch>
        </p:blipFill>
        <p:spPr>
          <a:xfrm>
            <a:off x="803197" y="2570830"/>
            <a:ext cx="2917677" cy="2430707"/>
          </a:xfrm>
          <a:prstGeom prst="rect">
            <a:avLst/>
          </a:prstGeom>
          <a:noFill/>
          <a:ln>
            <a:noFill/>
          </a:ln>
        </p:spPr>
      </p:pic>
      <p:pic>
        <p:nvPicPr>
          <p:cNvPr id="134" name="Google Shape;134;p24"/>
          <p:cNvPicPr preferRelativeResize="0"/>
          <p:nvPr/>
        </p:nvPicPr>
        <p:blipFill rotWithShape="1">
          <a:blip r:embed="rId5">
            <a:alphaModFix/>
          </a:blip>
          <a:srcRect t="13224" r="13224"/>
          <a:stretch/>
        </p:blipFill>
        <p:spPr>
          <a:xfrm>
            <a:off x="734050" y="396675"/>
            <a:ext cx="3055948" cy="20322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Contemporary period (1914 – present)</a:t>
            </a:r>
            <a:endParaRPr/>
          </a:p>
        </p:txBody>
      </p:sp>
      <p:sp>
        <p:nvSpPr>
          <p:cNvPr id="140" name="Google Shape;140;p25"/>
          <p:cNvSpPr txBox="1">
            <a:spLocks noGrp="1"/>
          </p:cNvSpPr>
          <p:nvPr>
            <p:ph type="body" idx="1"/>
          </p:nvPr>
        </p:nvSpPr>
        <p:spPr>
          <a:xfrm>
            <a:off x="311700" y="1152475"/>
            <a:ext cx="8520600" cy="363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Sikhs had slowly started moving out of India and emigrating to Canada, Britain, and the American west coast (mostly California)</a:t>
            </a:r>
            <a:endParaRPr sz="1400"/>
          </a:p>
          <a:p>
            <a:pPr marL="457200" lvl="0" indent="-317500" algn="l" rtl="0">
              <a:spcBef>
                <a:spcPts val="0"/>
              </a:spcBef>
              <a:spcAft>
                <a:spcPts val="0"/>
              </a:spcAft>
              <a:buSzPts val="1400"/>
              <a:buChar char="-"/>
            </a:pPr>
            <a:r>
              <a:rPr lang="en" sz="1400"/>
              <a:t>In World War 1 Sikhs consisted of </a:t>
            </a:r>
            <a:r>
              <a:rPr lang="en" sz="1400">
                <a:highlight>
                  <a:srgbClr val="FFFFFF"/>
                </a:highlight>
              </a:rPr>
              <a:t> around 22% of the British Armed Forces, yet the Sikhs only made up less than 2% of the total population in India, Sikhs also served in World War 2 in the British, Canadian, and American armies. It is estimated around 80,000 Sikhs died in World Wars</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Sikhs clashed a lot with the British such as in the Jallianwala Bagh massacre and the formation of the Gadhar party for independence</a:t>
            </a:r>
            <a:endParaRPr sz="1400">
              <a:highlight>
                <a:srgbClr val="FFFFFF"/>
              </a:highlight>
            </a:endParaRPr>
          </a:p>
          <a:p>
            <a:pPr marL="457200" lvl="0" indent="-317500" algn="l" rtl="0">
              <a:spcBef>
                <a:spcPts val="0"/>
              </a:spcBef>
              <a:spcAft>
                <a:spcPts val="0"/>
              </a:spcAft>
              <a:buSzPts val="1400"/>
              <a:buFont typeface="Arial"/>
              <a:buChar char="-"/>
            </a:pPr>
            <a:r>
              <a:rPr lang="en" sz="1400">
                <a:highlight>
                  <a:srgbClr val="FFFFFF"/>
                </a:highlight>
              </a:rPr>
              <a:t>The 1960s saw heavy civilian casualties in Punjab with the partition of India and saw growing animosity and rioting between Punjabi Sikhs and Hindus in India, as the Punjabi Sikhs agitated for the creation of a Punjabi Sikh majority state</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In 1984 tensions fueled by Sikh claims of discrimination and marginalisation boiled over and led to Indira Gandhi declaring emergency rule and instituting a curfew in Punjab, then attacking the Golden Temple in Operation Blue Star using the Indian Army. </a:t>
            </a:r>
            <a:endParaRPr sz="1400">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178401" y="162342"/>
            <a:ext cx="3289149" cy="2042734"/>
          </a:xfrm>
          <a:prstGeom prst="rect">
            <a:avLst/>
          </a:prstGeom>
          <a:noFill/>
          <a:ln>
            <a:noFill/>
          </a:ln>
        </p:spPr>
      </p:pic>
      <p:pic>
        <p:nvPicPr>
          <p:cNvPr id="146" name="Google Shape;146;p26"/>
          <p:cNvPicPr preferRelativeResize="0"/>
          <p:nvPr/>
        </p:nvPicPr>
        <p:blipFill>
          <a:blip r:embed="rId4">
            <a:alphaModFix/>
          </a:blip>
          <a:stretch>
            <a:fillRect/>
          </a:stretch>
        </p:blipFill>
        <p:spPr>
          <a:xfrm>
            <a:off x="178400" y="2733537"/>
            <a:ext cx="2958262" cy="2192401"/>
          </a:xfrm>
          <a:prstGeom prst="rect">
            <a:avLst/>
          </a:prstGeom>
          <a:noFill/>
          <a:ln>
            <a:noFill/>
          </a:ln>
        </p:spPr>
      </p:pic>
      <p:pic>
        <p:nvPicPr>
          <p:cNvPr id="147" name="Google Shape;147;p26"/>
          <p:cNvPicPr preferRelativeResize="0"/>
          <p:nvPr/>
        </p:nvPicPr>
        <p:blipFill>
          <a:blip r:embed="rId5">
            <a:alphaModFix/>
          </a:blip>
          <a:stretch>
            <a:fillRect/>
          </a:stretch>
        </p:blipFill>
        <p:spPr>
          <a:xfrm>
            <a:off x="4814475" y="2630600"/>
            <a:ext cx="3978582" cy="2398275"/>
          </a:xfrm>
          <a:prstGeom prst="rect">
            <a:avLst/>
          </a:prstGeom>
          <a:noFill/>
          <a:ln>
            <a:noFill/>
          </a:ln>
        </p:spPr>
      </p:pic>
      <p:pic>
        <p:nvPicPr>
          <p:cNvPr id="148" name="Google Shape;148;p26"/>
          <p:cNvPicPr preferRelativeResize="0"/>
          <p:nvPr/>
        </p:nvPicPr>
        <p:blipFill>
          <a:blip r:embed="rId6">
            <a:alphaModFix/>
          </a:blip>
          <a:stretch>
            <a:fillRect/>
          </a:stretch>
        </p:blipFill>
        <p:spPr>
          <a:xfrm>
            <a:off x="5222250" y="162350"/>
            <a:ext cx="3631534" cy="2042725"/>
          </a:xfrm>
          <a:prstGeom prst="rect">
            <a:avLst/>
          </a:prstGeom>
          <a:noFill/>
          <a:ln>
            <a:noFill/>
          </a:ln>
        </p:spPr>
      </p:pic>
      <p:pic>
        <p:nvPicPr>
          <p:cNvPr id="149" name="Google Shape;149;p26"/>
          <p:cNvPicPr preferRelativeResize="0"/>
          <p:nvPr/>
        </p:nvPicPr>
        <p:blipFill>
          <a:blip r:embed="rId7">
            <a:alphaModFix/>
          </a:blip>
          <a:stretch>
            <a:fillRect/>
          </a:stretch>
        </p:blipFill>
        <p:spPr>
          <a:xfrm>
            <a:off x="3136642" y="318285"/>
            <a:ext cx="2328523" cy="2192391"/>
          </a:xfrm>
          <a:prstGeom prst="rect">
            <a:avLst/>
          </a:prstGeom>
          <a:noFill/>
          <a:ln>
            <a:noFill/>
          </a:ln>
        </p:spPr>
      </p:pic>
      <p:pic>
        <p:nvPicPr>
          <p:cNvPr id="150" name="Google Shape;150;p26"/>
          <p:cNvPicPr preferRelativeResize="0"/>
          <p:nvPr/>
        </p:nvPicPr>
        <p:blipFill>
          <a:blip r:embed="rId8">
            <a:alphaModFix/>
          </a:blip>
          <a:stretch>
            <a:fillRect/>
          </a:stretch>
        </p:blipFill>
        <p:spPr>
          <a:xfrm>
            <a:off x="6139892" y="1905435"/>
            <a:ext cx="2095083" cy="1332629"/>
          </a:xfrm>
          <a:prstGeom prst="rect">
            <a:avLst/>
          </a:prstGeom>
          <a:noFill/>
          <a:ln>
            <a:noFill/>
          </a:ln>
        </p:spPr>
      </p:pic>
      <p:pic>
        <p:nvPicPr>
          <p:cNvPr id="151" name="Google Shape;151;p26"/>
          <p:cNvPicPr preferRelativeResize="0"/>
          <p:nvPr/>
        </p:nvPicPr>
        <p:blipFill>
          <a:blip r:embed="rId9">
            <a:alphaModFix/>
          </a:blip>
          <a:stretch>
            <a:fillRect/>
          </a:stretch>
        </p:blipFill>
        <p:spPr>
          <a:xfrm>
            <a:off x="2550753" y="1980862"/>
            <a:ext cx="3289160" cy="2536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Sikhs in North America</a:t>
            </a:r>
            <a:endParaRPr/>
          </a:p>
        </p:txBody>
      </p:sp>
      <p:sp>
        <p:nvSpPr>
          <p:cNvPr id="157" name="Google Shape;15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Canada has the highest Sikh population outside of India</a:t>
            </a:r>
            <a:endParaRPr sz="1600" dirty="0"/>
          </a:p>
          <a:p>
            <a:pPr marL="457200" lvl="0" indent="-330200" algn="l" rtl="0">
              <a:spcBef>
                <a:spcPts val="0"/>
              </a:spcBef>
              <a:spcAft>
                <a:spcPts val="0"/>
              </a:spcAft>
              <a:buSzPts val="1600"/>
              <a:buChar char="-"/>
            </a:pPr>
            <a:r>
              <a:rPr lang="en" sz="1600" dirty="0">
                <a:highlight>
                  <a:srgbClr val="FFFFFF"/>
                </a:highlight>
              </a:rPr>
              <a:t>The first Sikhs came to the United States in the 1890s to work in the lumber mills of the Pacific Northwest, in the farms of California, and to build the railroads that would connect America. </a:t>
            </a:r>
            <a:endParaRPr sz="1600" dirty="0">
              <a:highlight>
                <a:srgbClr val="FFFFFF"/>
              </a:highlight>
            </a:endParaRPr>
          </a:p>
          <a:p>
            <a:pPr marL="457200" lvl="0" indent="-330200" algn="l" rtl="0">
              <a:spcBef>
                <a:spcPts val="0"/>
              </a:spcBef>
              <a:spcAft>
                <a:spcPts val="0"/>
              </a:spcAft>
              <a:buSzPts val="1600"/>
              <a:buChar char="-"/>
            </a:pPr>
            <a:r>
              <a:rPr lang="en" sz="1600" dirty="0">
                <a:highlight>
                  <a:srgbClr val="FFFFFF"/>
                </a:highlight>
              </a:rPr>
              <a:t>Despite violence designed to keep them from making the U.S. their home, in 1912, the first gurdwara was established in Stockton, California</a:t>
            </a:r>
            <a:endParaRPr sz="1600" dirty="0">
              <a:highlight>
                <a:srgbClr val="FFFFFF"/>
              </a:highlight>
            </a:endParaRPr>
          </a:p>
          <a:p>
            <a:pPr marL="457200" lvl="0" indent="-330200" algn="l" rtl="0">
              <a:spcBef>
                <a:spcPts val="0"/>
              </a:spcBef>
              <a:spcAft>
                <a:spcPts val="0"/>
              </a:spcAft>
              <a:buSzPts val="1600"/>
              <a:buChar char="-"/>
            </a:pPr>
            <a:r>
              <a:rPr lang="en" sz="1600" dirty="0">
                <a:highlight>
                  <a:srgbClr val="FFFFFF"/>
                </a:highlight>
              </a:rPr>
              <a:t>Sikh American pioneers tried to help their country fulfill its promise of equality and opportunity for all who call it home. In 1923, Bhagat Singh Thind, a World War I veteran, went to the Supreme Court to challenge laws that prevented Asians from becoming citizens. Following in his footsteps as a Sikh American pioneer, in 1957, Dalip Singh Saund became the first Asian Pacific American and first Sikh American to serve in the US Congress.</a:t>
            </a:r>
            <a:endParaRPr sz="1600" dirty="0">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5669600" y="1770050"/>
            <a:ext cx="3217776" cy="3217776"/>
          </a:xfrm>
          <a:prstGeom prst="rect">
            <a:avLst/>
          </a:prstGeom>
          <a:noFill/>
          <a:ln>
            <a:noFill/>
          </a:ln>
        </p:spPr>
      </p:pic>
      <p:pic>
        <p:nvPicPr>
          <p:cNvPr id="163" name="Google Shape;163;p28"/>
          <p:cNvPicPr preferRelativeResize="0"/>
          <p:nvPr/>
        </p:nvPicPr>
        <p:blipFill>
          <a:blip r:embed="rId4">
            <a:alphaModFix/>
          </a:blip>
          <a:stretch>
            <a:fillRect/>
          </a:stretch>
        </p:blipFill>
        <p:spPr>
          <a:xfrm>
            <a:off x="144575" y="286275"/>
            <a:ext cx="3422520" cy="2686874"/>
          </a:xfrm>
          <a:prstGeom prst="rect">
            <a:avLst/>
          </a:prstGeom>
          <a:noFill/>
          <a:ln>
            <a:noFill/>
          </a:ln>
        </p:spPr>
      </p:pic>
      <p:pic>
        <p:nvPicPr>
          <p:cNvPr id="164" name="Google Shape;164;p28"/>
          <p:cNvPicPr preferRelativeResize="0"/>
          <p:nvPr/>
        </p:nvPicPr>
        <p:blipFill>
          <a:blip r:embed="rId5">
            <a:alphaModFix/>
          </a:blip>
          <a:stretch>
            <a:fillRect/>
          </a:stretch>
        </p:blipFill>
        <p:spPr>
          <a:xfrm>
            <a:off x="4552175" y="136725"/>
            <a:ext cx="4505850" cy="1827850"/>
          </a:xfrm>
          <a:prstGeom prst="rect">
            <a:avLst/>
          </a:prstGeom>
          <a:noFill/>
          <a:ln>
            <a:noFill/>
          </a:ln>
        </p:spPr>
      </p:pic>
      <p:pic>
        <p:nvPicPr>
          <p:cNvPr id="165" name="Google Shape;165;p28"/>
          <p:cNvPicPr preferRelativeResize="0"/>
          <p:nvPr/>
        </p:nvPicPr>
        <p:blipFill>
          <a:blip r:embed="rId6">
            <a:alphaModFix/>
          </a:blip>
          <a:stretch>
            <a:fillRect/>
          </a:stretch>
        </p:blipFill>
        <p:spPr>
          <a:xfrm>
            <a:off x="267176" y="3327310"/>
            <a:ext cx="2654675" cy="1438678"/>
          </a:xfrm>
          <a:prstGeom prst="rect">
            <a:avLst/>
          </a:prstGeom>
          <a:noFill/>
          <a:ln>
            <a:noFill/>
          </a:ln>
        </p:spPr>
      </p:pic>
      <p:pic>
        <p:nvPicPr>
          <p:cNvPr id="166" name="Google Shape;166;p28"/>
          <p:cNvPicPr preferRelativeResize="0"/>
          <p:nvPr/>
        </p:nvPicPr>
        <p:blipFill>
          <a:blip r:embed="rId7">
            <a:alphaModFix/>
          </a:blip>
          <a:stretch>
            <a:fillRect/>
          </a:stretch>
        </p:blipFill>
        <p:spPr>
          <a:xfrm>
            <a:off x="3058580" y="702924"/>
            <a:ext cx="1769786" cy="2807527"/>
          </a:xfrm>
          <a:prstGeom prst="rect">
            <a:avLst/>
          </a:prstGeom>
          <a:noFill/>
          <a:ln>
            <a:noFill/>
          </a:ln>
        </p:spPr>
      </p:pic>
      <p:pic>
        <p:nvPicPr>
          <p:cNvPr id="167" name="Google Shape;167;p28"/>
          <p:cNvPicPr preferRelativeResize="0"/>
          <p:nvPr/>
        </p:nvPicPr>
        <p:blipFill>
          <a:blip r:embed="rId8">
            <a:alphaModFix/>
          </a:blip>
          <a:stretch>
            <a:fillRect/>
          </a:stretch>
        </p:blipFill>
        <p:spPr>
          <a:xfrm>
            <a:off x="3182836" y="3105481"/>
            <a:ext cx="2778325" cy="1882343"/>
          </a:xfrm>
          <a:prstGeom prst="rect">
            <a:avLst/>
          </a:prstGeom>
          <a:noFill/>
          <a:ln>
            <a:noFill/>
          </a:ln>
        </p:spPr>
      </p:pic>
      <p:sp>
        <p:nvSpPr>
          <p:cNvPr id="168" name="Google Shape;168;p2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1902000"/>
            <a:ext cx="8114400" cy="133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Famous Sikhs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Bhagat Singh Thind</a:t>
            </a:r>
            <a:endParaRPr/>
          </a:p>
        </p:txBody>
      </p:sp>
      <p:pic>
        <p:nvPicPr>
          <p:cNvPr id="179" name="Google Shape;179;p30"/>
          <p:cNvPicPr preferRelativeResize="0"/>
          <p:nvPr/>
        </p:nvPicPr>
        <p:blipFill>
          <a:blip r:embed="rId3">
            <a:alphaModFix/>
          </a:blip>
          <a:stretch>
            <a:fillRect/>
          </a:stretch>
        </p:blipFill>
        <p:spPr>
          <a:xfrm>
            <a:off x="5535700" y="444338"/>
            <a:ext cx="2682125" cy="4254825"/>
          </a:xfrm>
          <a:prstGeom prst="rect">
            <a:avLst/>
          </a:prstGeom>
          <a:noFill/>
          <a:ln>
            <a:noFill/>
          </a:ln>
        </p:spPr>
      </p:pic>
      <p:sp>
        <p:nvSpPr>
          <p:cNvPr id="180" name="Google Shape;180;p30"/>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Lead the charge for Asian-American immigrants who fought in the US Army to be eligible for citizenship</a:t>
            </a:r>
            <a:endParaRPr/>
          </a:p>
        </p:txBody>
      </p:sp>
      <p:sp>
        <p:nvSpPr>
          <p:cNvPr id="181" name="Google Shape;181;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Daleep Singh Saund</a:t>
            </a:r>
            <a:endParaRPr/>
          </a:p>
        </p:txBody>
      </p:sp>
      <p:pic>
        <p:nvPicPr>
          <p:cNvPr id="187" name="Google Shape;187;p31"/>
          <p:cNvPicPr preferRelativeResize="0"/>
          <p:nvPr/>
        </p:nvPicPr>
        <p:blipFill>
          <a:blip r:embed="rId3">
            <a:alphaModFix/>
          </a:blip>
          <a:stretch>
            <a:fillRect/>
          </a:stretch>
        </p:blipFill>
        <p:spPr>
          <a:xfrm>
            <a:off x="5267975" y="315250"/>
            <a:ext cx="3180051" cy="4513001"/>
          </a:xfrm>
          <a:prstGeom prst="rect">
            <a:avLst/>
          </a:prstGeom>
          <a:noFill/>
          <a:ln>
            <a:noFill/>
          </a:ln>
        </p:spPr>
      </p:pic>
      <p:sp>
        <p:nvSpPr>
          <p:cNvPr id="188" name="Google Shape;188;p31"/>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First Asian-American and Sikh-American Congressman</a:t>
            </a:r>
            <a:endParaRPr/>
          </a:p>
        </p:txBody>
      </p:sp>
      <p:sp>
        <p:nvSpPr>
          <p:cNvPr id="189" name="Google Shape;189;p3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6739701" y="1991600"/>
            <a:ext cx="2253477" cy="3004646"/>
          </a:xfrm>
          <a:prstGeom prst="rect">
            <a:avLst/>
          </a:prstGeom>
          <a:noFill/>
          <a:ln>
            <a:noFill/>
          </a:ln>
        </p:spPr>
      </p:pic>
      <p:sp>
        <p:nvSpPr>
          <p:cNvPr id="63" name="Google Shape;63;p14"/>
          <p:cNvSpPr txBox="1">
            <a:spLocks noGrp="1"/>
          </p:cNvSpPr>
          <p:nvPr>
            <p:ph type="title"/>
          </p:nvPr>
        </p:nvSpPr>
        <p:spPr>
          <a:xfrm>
            <a:off x="308725" y="429075"/>
            <a:ext cx="83604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t>Have You Seen Them?</a:t>
            </a:r>
            <a:endParaRPr sz="4400"/>
          </a:p>
        </p:txBody>
      </p:sp>
      <p:pic>
        <p:nvPicPr>
          <p:cNvPr id="64" name="Google Shape;64;p14"/>
          <p:cNvPicPr preferRelativeResize="0"/>
          <p:nvPr/>
        </p:nvPicPr>
        <p:blipFill>
          <a:blip r:embed="rId4">
            <a:alphaModFix/>
          </a:blip>
          <a:stretch>
            <a:fillRect/>
          </a:stretch>
        </p:blipFill>
        <p:spPr>
          <a:xfrm>
            <a:off x="197600" y="1267876"/>
            <a:ext cx="2125325" cy="2829349"/>
          </a:xfrm>
          <a:prstGeom prst="rect">
            <a:avLst/>
          </a:prstGeom>
          <a:noFill/>
          <a:ln>
            <a:noFill/>
          </a:ln>
        </p:spPr>
      </p:pic>
      <p:pic>
        <p:nvPicPr>
          <p:cNvPr id="65" name="Google Shape;65;p14"/>
          <p:cNvPicPr preferRelativeResize="0"/>
          <p:nvPr/>
        </p:nvPicPr>
        <p:blipFill>
          <a:blip r:embed="rId5">
            <a:alphaModFix/>
          </a:blip>
          <a:stretch>
            <a:fillRect/>
          </a:stretch>
        </p:blipFill>
        <p:spPr>
          <a:xfrm>
            <a:off x="4009250" y="1267875"/>
            <a:ext cx="3190901" cy="1945675"/>
          </a:xfrm>
          <a:prstGeom prst="rect">
            <a:avLst/>
          </a:prstGeom>
          <a:noFill/>
          <a:ln>
            <a:noFill/>
          </a:ln>
        </p:spPr>
      </p:pic>
      <p:pic>
        <p:nvPicPr>
          <p:cNvPr id="66" name="Google Shape;66;p14"/>
          <p:cNvPicPr preferRelativeResize="0"/>
          <p:nvPr/>
        </p:nvPicPr>
        <p:blipFill>
          <a:blip r:embed="rId6">
            <a:alphaModFix/>
          </a:blip>
          <a:stretch>
            <a:fillRect/>
          </a:stretch>
        </p:blipFill>
        <p:spPr>
          <a:xfrm>
            <a:off x="1689600" y="2831575"/>
            <a:ext cx="4162825" cy="21646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Harman Kaur</a:t>
            </a:r>
            <a:endParaRPr/>
          </a:p>
        </p:txBody>
      </p:sp>
      <p:pic>
        <p:nvPicPr>
          <p:cNvPr id="195" name="Google Shape;195;p32"/>
          <p:cNvPicPr preferRelativeResize="0"/>
          <p:nvPr/>
        </p:nvPicPr>
        <p:blipFill rotWithShape="1">
          <a:blip r:embed="rId3">
            <a:alphaModFix/>
          </a:blip>
          <a:srcRect l="24788" r="24798"/>
          <a:stretch/>
        </p:blipFill>
        <p:spPr>
          <a:xfrm>
            <a:off x="5047975" y="270288"/>
            <a:ext cx="3620050" cy="4602925"/>
          </a:xfrm>
          <a:prstGeom prst="rect">
            <a:avLst/>
          </a:prstGeom>
          <a:noFill/>
          <a:ln>
            <a:noFill/>
          </a:ln>
        </p:spPr>
      </p:pic>
      <p:sp>
        <p:nvSpPr>
          <p:cNvPr id="196" name="Google Shape;196;p32"/>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Famous poet and Sikh rights activist</a:t>
            </a:r>
            <a:endParaRPr/>
          </a:p>
        </p:txBody>
      </p:sp>
      <p:sp>
        <p:nvSpPr>
          <p:cNvPr id="197" name="Google Shape;197;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Waris Ahluwhalia</a:t>
            </a:r>
            <a:endParaRPr/>
          </a:p>
        </p:txBody>
      </p:sp>
      <p:pic>
        <p:nvPicPr>
          <p:cNvPr id="203" name="Google Shape;203;p33"/>
          <p:cNvPicPr preferRelativeResize="0"/>
          <p:nvPr/>
        </p:nvPicPr>
        <p:blipFill>
          <a:blip r:embed="rId3">
            <a:alphaModFix/>
          </a:blip>
          <a:stretch>
            <a:fillRect/>
          </a:stretch>
        </p:blipFill>
        <p:spPr>
          <a:xfrm>
            <a:off x="4939501" y="196661"/>
            <a:ext cx="3837000" cy="4750189"/>
          </a:xfrm>
          <a:prstGeom prst="rect">
            <a:avLst/>
          </a:prstGeom>
          <a:noFill/>
          <a:ln>
            <a:noFill/>
          </a:ln>
        </p:spPr>
      </p:pic>
      <p:sp>
        <p:nvSpPr>
          <p:cNvPr id="204" name="Google Shape;204;p33"/>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Famous actor and fashion designer who starred in a short film about Bhagat Singh Thind</a:t>
            </a:r>
            <a:endParaRPr/>
          </a:p>
        </p:txBody>
      </p:sp>
      <p:sp>
        <p:nvSpPr>
          <p:cNvPr id="205" name="Google Shape;205;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Jagmeet Singh</a:t>
            </a:r>
            <a:endParaRPr/>
          </a:p>
        </p:txBody>
      </p:sp>
      <p:pic>
        <p:nvPicPr>
          <p:cNvPr id="211" name="Google Shape;211;p34"/>
          <p:cNvPicPr preferRelativeResize="0"/>
          <p:nvPr/>
        </p:nvPicPr>
        <p:blipFill>
          <a:blip r:embed="rId3">
            <a:alphaModFix/>
          </a:blip>
          <a:stretch>
            <a:fillRect/>
          </a:stretch>
        </p:blipFill>
        <p:spPr>
          <a:xfrm>
            <a:off x="5405700" y="590475"/>
            <a:ext cx="2904575" cy="3962550"/>
          </a:xfrm>
          <a:prstGeom prst="rect">
            <a:avLst/>
          </a:prstGeom>
          <a:noFill/>
          <a:ln>
            <a:noFill/>
          </a:ln>
        </p:spPr>
      </p:pic>
      <p:sp>
        <p:nvSpPr>
          <p:cNvPr id="212" name="Google Shape;212;p34"/>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Leader of the Canadian NDP </a:t>
            </a:r>
            <a:endParaRPr/>
          </a:p>
        </p:txBody>
      </p:sp>
      <p:sp>
        <p:nvSpPr>
          <p:cNvPr id="213" name="Google Shape;213;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sz="2800">
                <a:highlight>
                  <a:srgbClr val="FFFFFF"/>
                </a:highlight>
              </a:rPr>
              <a:t>Capt. Tajdeep Rattan,  Maj. Kamaljeet Kalsi and  Cpl. Simranpreet Lamba </a:t>
            </a:r>
            <a:endParaRPr sz="2800" b="1"/>
          </a:p>
        </p:txBody>
      </p:sp>
      <p:pic>
        <p:nvPicPr>
          <p:cNvPr id="219" name="Google Shape;219;p35"/>
          <p:cNvPicPr preferRelativeResize="0"/>
          <p:nvPr/>
        </p:nvPicPr>
        <p:blipFill>
          <a:blip r:embed="rId3">
            <a:alphaModFix/>
          </a:blip>
          <a:stretch>
            <a:fillRect/>
          </a:stretch>
        </p:blipFill>
        <p:spPr>
          <a:xfrm>
            <a:off x="4835400" y="1182902"/>
            <a:ext cx="4045201" cy="2777698"/>
          </a:xfrm>
          <a:prstGeom prst="rect">
            <a:avLst/>
          </a:prstGeom>
          <a:noFill/>
          <a:ln>
            <a:noFill/>
          </a:ln>
        </p:spPr>
      </p:pic>
      <p:sp>
        <p:nvSpPr>
          <p:cNvPr id="220" name="Google Shape;220;p35"/>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First Sikhs to serve in a non-combat position while keeping their turban and unshorn hair</a:t>
            </a:r>
            <a:endParaRPr/>
          </a:p>
        </p:txBody>
      </p:sp>
      <p:sp>
        <p:nvSpPr>
          <p:cNvPr id="221" name="Google Shape;221;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Rupi Kaur</a:t>
            </a:r>
            <a:endParaRPr dirty="0"/>
          </a:p>
        </p:txBody>
      </p:sp>
      <p:pic>
        <p:nvPicPr>
          <p:cNvPr id="227" name="Google Shape;227;p36"/>
          <p:cNvPicPr preferRelativeResize="0"/>
          <p:nvPr/>
        </p:nvPicPr>
        <p:blipFill>
          <a:blip r:embed="rId3">
            <a:alphaModFix/>
          </a:blip>
          <a:stretch>
            <a:fillRect/>
          </a:stretch>
        </p:blipFill>
        <p:spPr>
          <a:xfrm>
            <a:off x="4991075" y="239825"/>
            <a:ext cx="3733849" cy="4663850"/>
          </a:xfrm>
          <a:prstGeom prst="rect">
            <a:avLst/>
          </a:prstGeom>
          <a:noFill/>
          <a:ln>
            <a:noFill/>
          </a:ln>
        </p:spPr>
      </p:pic>
      <p:sp>
        <p:nvSpPr>
          <p:cNvPr id="228" name="Google Shape;228;p3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Author of the best selling poetry book Milk and Honey</a:t>
            </a:r>
            <a:endParaRPr dirty="0"/>
          </a:p>
        </p:txBody>
      </p:sp>
      <p:sp>
        <p:nvSpPr>
          <p:cNvPr id="229" name="Google Shape;229;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Gurbir Singh Grewal</a:t>
            </a:r>
            <a:endParaRPr dirty="0"/>
          </a:p>
        </p:txBody>
      </p:sp>
      <p:sp>
        <p:nvSpPr>
          <p:cNvPr id="235" name="Google Shape;235;p37"/>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First Sikh State Attorney General in America</a:t>
            </a:r>
            <a:endParaRPr/>
          </a:p>
        </p:txBody>
      </p:sp>
      <p:sp>
        <p:nvSpPr>
          <p:cNvPr id="236" name="Google Shape;236;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37" name="Google Shape;237;p37"/>
          <p:cNvPicPr preferRelativeResize="0"/>
          <p:nvPr/>
        </p:nvPicPr>
        <p:blipFill>
          <a:blip r:embed="rId3">
            <a:alphaModFix/>
          </a:blip>
          <a:stretch>
            <a:fillRect/>
          </a:stretch>
        </p:blipFill>
        <p:spPr>
          <a:xfrm>
            <a:off x="4835400" y="549150"/>
            <a:ext cx="4045200" cy="4045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Ravi Bhalla</a:t>
            </a:r>
            <a:endParaRPr dirty="0"/>
          </a:p>
        </p:txBody>
      </p:sp>
      <p:sp>
        <p:nvSpPr>
          <p:cNvPr id="243" name="Google Shape;243;p38"/>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Sikh Mayor of New Jersey</a:t>
            </a:r>
            <a:endParaRPr dirty="0"/>
          </a:p>
        </p:txBody>
      </p:sp>
      <p:sp>
        <p:nvSpPr>
          <p:cNvPr id="244" name="Google Shape;244;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45" name="Google Shape;245;p38"/>
          <p:cNvPicPr preferRelativeResize="0"/>
          <p:nvPr/>
        </p:nvPicPr>
        <p:blipFill>
          <a:blip r:embed="rId3">
            <a:alphaModFix/>
          </a:blip>
          <a:stretch>
            <a:fillRect/>
          </a:stretch>
        </p:blipFill>
        <p:spPr>
          <a:xfrm>
            <a:off x="4953000" y="666750"/>
            <a:ext cx="3810000" cy="3810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1214438" y="71438"/>
            <a:ext cx="6686550" cy="19859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6">
                    <a:lumMod val="75000"/>
                  </a:schemeClr>
                </a:solidFill>
              </a:rPr>
              <a:t>How to visit a Gurdwara</a:t>
            </a:r>
            <a:endParaRPr dirty="0">
              <a:solidFill>
                <a:schemeClr val="accent6">
                  <a:lumMod val="75000"/>
                </a:schemeClr>
              </a:solidFill>
            </a:endParaRPr>
          </a:p>
        </p:txBody>
      </p:sp>
      <p:sp>
        <p:nvSpPr>
          <p:cNvPr id="3" name="TextBox 2">
            <a:extLst>
              <a:ext uri="{FF2B5EF4-FFF2-40B4-BE49-F238E27FC236}">
                <a16:creationId xmlns:a16="http://schemas.microsoft.com/office/drawing/2014/main" id="{28D2FB47-BF93-48EA-9942-EE4C1CF757F1}"/>
              </a:ext>
            </a:extLst>
          </p:cNvPr>
          <p:cNvSpPr txBox="1"/>
          <p:nvPr/>
        </p:nvSpPr>
        <p:spPr>
          <a:xfrm>
            <a:off x="1450181" y="2157413"/>
            <a:ext cx="6372225" cy="2462213"/>
          </a:xfrm>
          <a:prstGeom prst="rect">
            <a:avLst/>
          </a:prstGeom>
          <a:noFill/>
        </p:spPr>
        <p:txBody>
          <a:bodyPr wrap="square" rtlCol="0">
            <a:spAutoFit/>
          </a:bodyPr>
          <a:lstStyle/>
          <a:p>
            <a:pPr marL="342900" indent="-342900" algn="l">
              <a:buFont typeface="Arial" panose="020B0604020202020204" pitchFamily="34" charset="0"/>
              <a:buChar char="•"/>
            </a:pPr>
            <a:r>
              <a:rPr lang="en-US" sz="2000" b="1" i="0" dirty="0">
                <a:solidFill>
                  <a:schemeClr val="tx2">
                    <a:lumMod val="75000"/>
                  </a:schemeClr>
                </a:solidFill>
                <a:effectLst/>
                <a:latin typeface="Proxima Nova" panose="020B0604020202020204" charset="0"/>
              </a:rPr>
              <a:t>Be modestly attired.</a:t>
            </a:r>
          </a:p>
          <a:p>
            <a:pPr marL="342900" indent="-342900" algn="l">
              <a:buFont typeface="Arial" panose="020B0604020202020204" pitchFamily="34" charset="0"/>
              <a:buChar char="•"/>
            </a:pPr>
            <a:r>
              <a:rPr lang="en-US" sz="2000" b="1" i="0" dirty="0">
                <a:solidFill>
                  <a:schemeClr val="tx2">
                    <a:lumMod val="75000"/>
                  </a:schemeClr>
                </a:solidFill>
                <a:effectLst/>
                <a:latin typeface="Proxima Nova" panose="020B0604020202020204" charset="0"/>
              </a:rPr>
              <a:t>Cover your head.</a:t>
            </a:r>
          </a:p>
          <a:p>
            <a:pPr marL="342900" indent="-342900" algn="l">
              <a:buFont typeface="Arial" panose="020B0604020202020204" pitchFamily="34" charset="0"/>
              <a:buChar char="•"/>
            </a:pPr>
            <a:r>
              <a:rPr lang="en-US" sz="2000" b="1" i="0" dirty="0">
                <a:solidFill>
                  <a:schemeClr val="tx2">
                    <a:lumMod val="75000"/>
                  </a:schemeClr>
                </a:solidFill>
                <a:effectLst/>
                <a:latin typeface="Proxima Nova" panose="020B0604020202020204" charset="0"/>
              </a:rPr>
              <a:t>Remove your shoes.</a:t>
            </a:r>
          </a:p>
          <a:p>
            <a:pPr marL="342900" indent="-342900" algn="l">
              <a:buFont typeface="Arial" panose="020B0604020202020204" pitchFamily="34" charset="0"/>
              <a:buChar char="•"/>
            </a:pPr>
            <a:r>
              <a:rPr lang="en-US" sz="2000" b="1" i="0" dirty="0">
                <a:solidFill>
                  <a:schemeClr val="tx2">
                    <a:lumMod val="75000"/>
                  </a:schemeClr>
                </a:solidFill>
                <a:effectLst/>
                <a:latin typeface="Proxima Nova" panose="020B0604020202020204" charset="0"/>
              </a:rPr>
              <a:t>Wash hands, and feet if needed.</a:t>
            </a:r>
          </a:p>
          <a:p>
            <a:pPr marL="342900" indent="-342900" algn="l">
              <a:buFont typeface="Arial" panose="020B0604020202020204" pitchFamily="34" charset="0"/>
              <a:buChar char="•"/>
            </a:pPr>
            <a:r>
              <a:rPr lang="en-US" sz="2000" b="1" i="0" dirty="0">
                <a:solidFill>
                  <a:schemeClr val="tx2">
                    <a:lumMod val="75000"/>
                  </a:schemeClr>
                </a:solidFill>
                <a:effectLst/>
                <a:latin typeface="Proxima Nova" panose="020B0604020202020204" charset="0"/>
              </a:rPr>
              <a:t>Bow respectfully before the Guru </a:t>
            </a:r>
            <a:r>
              <a:rPr lang="en-US" sz="2000" b="1" i="0" dirty="0" err="1">
                <a:solidFill>
                  <a:schemeClr val="tx2">
                    <a:lumMod val="75000"/>
                  </a:schemeClr>
                </a:solidFill>
                <a:effectLst/>
                <a:latin typeface="Proxima Nova" panose="020B0604020202020204" charset="0"/>
              </a:rPr>
              <a:t>Granth</a:t>
            </a:r>
            <a:r>
              <a:rPr lang="en-US" sz="2000" b="1" i="0" dirty="0">
                <a:solidFill>
                  <a:schemeClr val="tx2">
                    <a:lumMod val="75000"/>
                  </a:schemeClr>
                </a:solidFill>
                <a:effectLst/>
                <a:latin typeface="Proxima Nova" panose="020B0604020202020204" charset="0"/>
              </a:rPr>
              <a:t> Sahib.</a:t>
            </a:r>
          </a:p>
          <a:p>
            <a:pPr marL="342900" indent="-342900" algn="l">
              <a:buFont typeface="Arial" panose="020B0604020202020204" pitchFamily="34" charset="0"/>
              <a:buChar char="•"/>
            </a:pPr>
            <a:r>
              <a:rPr lang="en-US" sz="2000" b="1" i="0" dirty="0">
                <a:solidFill>
                  <a:schemeClr val="tx2">
                    <a:lumMod val="75000"/>
                  </a:schemeClr>
                </a:solidFill>
                <a:effectLst/>
                <a:latin typeface="Proxima Nova" panose="020B0604020202020204" charset="0"/>
              </a:rPr>
              <a:t>Offer any donation such as flowers, food items,    or money.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0"/>
          <p:cNvPicPr preferRelativeResize="0"/>
          <p:nvPr/>
        </p:nvPicPr>
        <p:blipFill>
          <a:blip r:embed="rId3">
            <a:alphaModFix/>
          </a:blip>
          <a:stretch>
            <a:fillRect/>
          </a:stretch>
        </p:blipFill>
        <p:spPr>
          <a:xfrm>
            <a:off x="4748902" y="221975"/>
            <a:ext cx="4226124" cy="2817400"/>
          </a:xfrm>
          <a:prstGeom prst="rect">
            <a:avLst/>
          </a:prstGeom>
          <a:noFill/>
          <a:ln>
            <a:noFill/>
          </a:ln>
        </p:spPr>
      </p:pic>
      <p:pic>
        <p:nvPicPr>
          <p:cNvPr id="256" name="Google Shape;256;p40"/>
          <p:cNvPicPr preferRelativeResize="0"/>
          <p:nvPr/>
        </p:nvPicPr>
        <p:blipFill>
          <a:blip r:embed="rId4">
            <a:alphaModFix/>
          </a:blip>
          <a:stretch>
            <a:fillRect/>
          </a:stretch>
        </p:blipFill>
        <p:spPr>
          <a:xfrm>
            <a:off x="59650" y="514125"/>
            <a:ext cx="4328770" cy="2431100"/>
          </a:xfrm>
          <a:prstGeom prst="rect">
            <a:avLst/>
          </a:prstGeom>
          <a:noFill/>
          <a:ln>
            <a:noFill/>
          </a:ln>
        </p:spPr>
      </p:pic>
      <p:pic>
        <p:nvPicPr>
          <p:cNvPr id="257" name="Google Shape;257;p40"/>
          <p:cNvPicPr preferRelativeResize="0"/>
          <p:nvPr/>
        </p:nvPicPr>
        <p:blipFill>
          <a:blip r:embed="rId5">
            <a:alphaModFix/>
          </a:blip>
          <a:stretch>
            <a:fillRect/>
          </a:stretch>
        </p:blipFill>
        <p:spPr>
          <a:xfrm>
            <a:off x="2766175" y="2501675"/>
            <a:ext cx="3241474" cy="2431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“Who We Are” </a:t>
            </a:r>
            <a:endParaRPr/>
          </a:p>
        </p:txBody>
      </p:sp>
      <p:sp>
        <p:nvSpPr>
          <p:cNvPr id="263" name="Google Shape;263;p41"/>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https://www.youtube.com/watch?v=vXErPzsqRu8</a:t>
            </a:r>
            <a:r>
              <a:rPr lang="en"/>
              <a:t>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Sikhism: An Overview</a:t>
            </a:r>
            <a:endParaRPr/>
          </a:p>
        </p:txBody>
      </p:sp>
      <p:sp>
        <p:nvSpPr>
          <p:cNvPr id="72" name="Google Shape;72;p15"/>
          <p:cNvSpPr txBox="1">
            <a:spLocks noGrp="1"/>
          </p:cNvSpPr>
          <p:nvPr>
            <p:ph type="body" idx="1"/>
          </p:nvPr>
        </p:nvSpPr>
        <p:spPr>
          <a:xfrm>
            <a:off x="311700" y="1229975"/>
            <a:ext cx="8520600" cy="3339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Sikhism is the 5th largest religion in the world</a:t>
            </a:r>
            <a:endParaRPr sz="2400"/>
          </a:p>
          <a:p>
            <a:pPr marL="457200" lvl="0" indent="-381000" algn="l" rtl="0">
              <a:spcBef>
                <a:spcPts val="0"/>
              </a:spcBef>
              <a:spcAft>
                <a:spcPts val="0"/>
              </a:spcAft>
              <a:buSzPts val="2400"/>
              <a:buChar char="-"/>
            </a:pPr>
            <a:r>
              <a:rPr lang="en" sz="2400"/>
              <a:t>Sikhism believes in One God</a:t>
            </a:r>
            <a:endParaRPr sz="2400"/>
          </a:p>
          <a:p>
            <a:pPr marL="457200" lvl="0" indent="-381000" algn="l" rtl="0">
              <a:spcBef>
                <a:spcPts val="0"/>
              </a:spcBef>
              <a:spcAft>
                <a:spcPts val="0"/>
              </a:spcAft>
              <a:buSzPts val="2400"/>
              <a:buChar char="-"/>
            </a:pPr>
            <a:r>
              <a:rPr lang="en" sz="2400"/>
              <a:t>Sikhism started in India with the birth of the first Guru in 1469 AD, followed by 9 other living Gurus.</a:t>
            </a:r>
            <a:endParaRPr sz="2400"/>
          </a:p>
          <a:p>
            <a:pPr marL="457200" lvl="0" indent="-381000" algn="l" rtl="0">
              <a:spcBef>
                <a:spcPts val="0"/>
              </a:spcBef>
              <a:spcAft>
                <a:spcPts val="0"/>
              </a:spcAft>
              <a:buSzPts val="2400"/>
              <a:buChar char="-"/>
            </a:pPr>
            <a:r>
              <a:rPr lang="en" sz="2400"/>
              <a:t>Today, the Guru is the holy book the Guru Granth Sahib</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Core Beliefs</a:t>
            </a:r>
            <a:endParaRPr/>
          </a:p>
        </p:txBody>
      </p:sp>
      <p:sp>
        <p:nvSpPr>
          <p:cNvPr id="78" name="Google Shape;78;p16"/>
          <p:cNvSpPr txBox="1">
            <a:spLocks noGrp="1"/>
          </p:cNvSpPr>
          <p:nvPr>
            <p:ph type="body" idx="1"/>
          </p:nvPr>
        </p:nvSpPr>
        <p:spPr>
          <a:xfrm>
            <a:off x="561625" y="1359475"/>
            <a:ext cx="3670200" cy="3478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One God</a:t>
            </a:r>
            <a:endParaRPr sz="1600" b="1"/>
          </a:p>
          <a:p>
            <a:pPr marL="914400" lvl="1" indent="-330200" algn="l" rtl="0">
              <a:spcBef>
                <a:spcPts val="0"/>
              </a:spcBef>
              <a:spcAft>
                <a:spcPts val="0"/>
              </a:spcAft>
              <a:buSzPts val="1600"/>
              <a:buChar char="-"/>
            </a:pPr>
            <a:r>
              <a:rPr lang="en" sz="1600"/>
              <a:t>Loves and Sustains all of Humanity</a:t>
            </a:r>
            <a:endParaRPr sz="1600"/>
          </a:p>
          <a:p>
            <a:pPr marL="457200" lvl="0" indent="-330200" algn="l" rtl="0">
              <a:spcBef>
                <a:spcPts val="0"/>
              </a:spcBef>
              <a:spcAft>
                <a:spcPts val="0"/>
              </a:spcAft>
              <a:buSzPts val="1600"/>
              <a:buChar char="-"/>
            </a:pPr>
            <a:r>
              <a:rPr lang="en" sz="1600" b="1"/>
              <a:t>All are equal in the eyes of God:</a:t>
            </a:r>
            <a:endParaRPr sz="1600" b="1"/>
          </a:p>
          <a:p>
            <a:pPr marL="914400" lvl="1" indent="-330200" algn="l" rtl="0">
              <a:spcBef>
                <a:spcPts val="0"/>
              </a:spcBef>
              <a:spcAft>
                <a:spcPts val="0"/>
              </a:spcAft>
              <a:buSzPts val="1600"/>
              <a:buChar char="-"/>
            </a:pPr>
            <a:r>
              <a:rPr lang="en" sz="1600"/>
              <a:t>Respect for all genders, religions, races, etc. </a:t>
            </a:r>
            <a:endParaRPr sz="1600"/>
          </a:p>
          <a:p>
            <a:pPr marL="457200" lvl="0" indent="-330200" algn="l" rtl="0">
              <a:spcBef>
                <a:spcPts val="0"/>
              </a:spcBef>
              <a:spcAft>
                <a:spcPts val="0"/>
              </a:spcAft>
              <a:buSzPts val="1600"/>
              <a:buChar char="-"/>
            </a:pPr>
            <a:r>
              <a:rPr lang="en" sz="1600" b="1"/>
              <a:t>Earning an Honest Living: </a:t>
            </a:r>
            <a:endParaRPr sz="1600" b="1"/>
          </a:p>
          <a:p>
            <a:pPr marL="914400" lvl="1" indent="-330200" algn="l" rtl="0">
              <a:spcBef>
                <a:spcPts val="0"/>
              </a:spcBef>
              <a:spcAft>
                <a:spcPts val="0"/>
              </a:spcAft>
              <a:buSzPts val="1600"/>
              <a:buChar char="-"/>
            </a:pPr>
            <a:r>
              <a:rPr lang="en" sz="1600"/>
              <a:t>Sikhs are supposed to work and live honestly </a:t>
            </a:r>
            <a:endParaRPr sz="1600"/>
          </a:p>
          <a:p>
            <a:pPr marL="457200" lvl="0" indent="-330200" algn="l" rtl="0">
              <a:spcBef>
                <a:spcPts val="0"/>
              </a:spcBef>
              <a:spcAft>
                <a:spcPts val="0"/>
              </a:spcAft>
              <a:buSzPts val="1600"/>
              <a:buChar char="-"/>
            </a:pPr>
            <a:r>
              <a:rPr lang="en" sz="1600" b="1"/>
              <a:t>Share with Others:</a:t>
            </a:r>
            <a:r>
              <a:rPr lang="en" sz="1600"/>
              <a:t> </a:t>
            </a:r>
            <a:endParaRPr sz="1600"/>
          </a:p>
          <a:p>
            <a:pPr marL="914400" lvl="1" indent="-330200" algn="l" rtl="0">
              <a:spcBef>
                <a:spcPts val="0"/>
              </a:spcBef>
              <a:spcAft>
                <a:spcPts val="0"/>
              </a:spcAft>
              <a:buSzPts val="1600"/>
              <a:buChar char="-"/>
            </a:pPr>
            <a:r>
              <a:rPr lang="en" sz="1600"/>
              <a:t>Share your time, money, etc. with others </a:t>
            </a:r>
            <a:endParaRPr sz="1600"/>
          </a:p>
        </p:txBody>
      </p:sp>
      <p:sp>
        <p:nvSpPr>
          <p:cNvPr id="79" name="Google Shape;79;p16"/>
          <p:cNvSpPr txBox="1">
            <a:spLocks noGrp="1"/>
          </p:cNvSpPr>
          <p:nvPr>
            <p:ph type="body" idx="2"/>
          </p:nvPr>
        </p:nvSpPr>
        <p:spPr>
          <a:xfrm>
            <a:off x="4838025" y="1390675"/>
            <a:ext cx="37575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Remember God</a:t>
            </a:r>
            <a:r>
              <a:rPr lang="en" sz="1600"/>
              <a:t> </a:t>
            </a:r>
            <a:endParaRPr sz="1600"/>
          </a:p>
          <a:p>
            <a:pPr marL="914400" lvl="1" indent="-330200" algn="l" rtl="0">
              <a:spcBef>
                <a:spcPts val="0"/>
              </a:spcBef>
              <a:spcAft>
                <a:spcPts val="0"/>
              </a:spcAft>
              <a:buSzPts val="1600"/>
              <a:buChar char="-"/>
            </a:pPr>
            <a:r>
              <a:rPr lang="en" sz="1600"/>
              <a:t>Throughout one’s day </a:t>
            </a:r>
            <a:endParaRPr sz="1600"/>
          </a:p>
          <a:p>
            <a:pPr marL="457200" lvl="0" indent="-330200" algn="l" rtl="0">
              <a:spcBef>
                <a:spcPts val="0"/>
              </a:spcBef>
              <a:spcAft>
                <a:spcPts val="0"/>
              </a:spcAft>
              <a:buSzPts val="1600"/>
              <a:buChar char="-"/>
            </a:pPr>
            <a:r>
              <a:rPr lang="en" sz="1600" b="1"/>
              <a:t>Sikhs do not believe in the following: </a:t>
            </a:r>
            <a:endParaRPr sz="1600" b="1"/>
          </a:p>
          <a:p>
            <a:pPr marL="914400" lvl="1" indent="-330200" algn="l" rtl="0">
              <a:spcBef>
                <a:spcPts val="0"/>
              </a:spcBef>
              <a:spcAft>
                <a:spcPts val="0"/>
              </a:spcAft>
              <a:buSzPts val="1600"/>
              <a:buChar char="-"/>
            </a:pPr>
            <a:r>
              <a:rPr lang="en" sz="1600"/>
              <a:t>Fasting, superstitions, ritualism, caste system</a:t>
            </a:r>
            <a:endParaRPr sz="1600"/>
          </a:p>
          <a:p>
            <a:pPr marL="457200" lvl="0" indent="-330200" algn="l" rtl="0">
              <a:spcBef>
                <a:spcPts val="0"/>
              </a:spcBef>
              <a:spcAft>
                <a:spcPts val="0"/>
              </a:spcAft>
              <a:buSzPts val="1600"/>
              <a:buChar char="-"/>
            </a:pPr>
            <a:r>
              <a:rPr lang="en" sz="1600"/>
              <a:t> </a:t>
            </a:r>
            <a:r>
              <a:rPr lang="en" sz="1600" b="1"/>
              <a:t>Sikhism prohibits: </a:t>
            </a:r>
            <a:endParaRPr sz="1600" b="1"/>
          </a:p>
          <a:p>
            <a:pPr marL="914400" lvl="1" indent="-330200" algn="l" rtl="0">
              <a:spcBef>
                <a:spcPts val="0"/>
              </a:spcBef>
              <a:spcAft>
                <a:spcPts val="0"/>
              </a:spcAft>
              <a:buSzPts val="1600"/>
              <a:buChar char="-"/>
            </a:pPr>
            <a:r>
              <a:rPr lang="en" sz="1600"/>
              <a:t>Smoking, drinking alcohol, or taking any intoxicants</a:t>
            </a:r>
            <a:endParaRPr sz="1600"/>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90250" y="400200"/>
            <a:ext cx="5683800" cy="93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200"/>
              <a:t>The 5 K’s </a:t>
            </a:r>
            <a:endParaRPr sz="5200"/>
          </a:p>
        </p:txBody>
      </p:sp>
      <p:pic>
        <p:nvPicPr>
          <p:cNvPr id="85" name="Google Shape;85;p17"/>
          <p:cNvPicPr preferRelativeResize="0"/>
          <p:nvPr/>
        </p:nvPicPr>
        <p:blipFill>
          <a:blip r:embed="rId3">
            <a:alphaModFix/>
          </a:blip>
          <a:stretch>
            <a:fillRect/>
          </a:stretch>
        </p:blipFill>
        <p:spPr>
          <a:xfrm>
            <a:off x="152400" y="1483800"/>
            <a:ext cx="5505450" cy="2581275"/>
          </a:xfrm>
          <a:prstGeom prst="rect">
            <a:avLst/>
          </a:prstGeom>
          <a:noFill/>
          <a:ln>
            <a:noFill/>
          </a:ln>
        </p:spPr>
      </p:pic>
      <p:pic>
        <p:nvPicPr>
          <p:cNvPr id="86" name="Google Shape;86;p17"/>
          <p:cNvPicPr preferRelativeResize="0"/>
          <p:nvPr/>
        </p:nvPicPr>
        <p:blipFill>
          <a:blip r:embed="rId4">
            <a:alphaModFix/>
          </a:blip>
          <a:stretch>
            <a:fillRect/>
          </a:stretch>
        </p:blipFill>
        <p:spPr>
          <a:xfrm>
            <a:off x="5810250" y="1483800"/>
            <a:ext cx="3164542" cy="3507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6133405" y="887293"/>
            <a:ext cx="2913471" cy="1940829"/>
          </a:xfrm>
          <a:prstGeom prst="rect">
            <a:avLst/>
          </a:prstGeom>
          <a:noFill/>
          <a:ln>
            <a:noFill/>
          </a:ln>
        </p:spPr>
      </p:pic>
      <p:sp>
        <p:nvSpPr>
          <p:cNvPr id="92" name="Google Shape;92;p18"/>
          <p:cNvSpPr txBox="1">
            <a:spLocks noGrp="1"/>
          </p:cNvSpPr>
          <p:nvPr>
            <p:ph type="title"/>
          </p:nvPr>
        </p:nvSpPr>
        <p:spPr>
          <a:xfrm>
            <a:off x="311700" y="315225"/>
            <a:ext cx="8114400" cy="87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200"/>
              <a:t>The Turban</a:t>
            </a:r>
            <a:endParaRPr sz="5200"/>
          </a:p>
        </p:txBody>
      </p:sp>
      <p:pic>
        <p:nvPicPr>
          <p:cNvPr id="93" name="Google Shape;93;p18"/>
          <p:cNvPicPr preferRelativeResize="0"/>
          <p:nvPr/>
        </p:nvPicPr>
        <p:blipFill>
          <a:blip r:embed="rId4">
            <a:alphaModFix/>
          </a:blip>
          <a:stretch>
            <a:fillRect/>
          </a:stretch>
        </p:blipFill>
        <p:spPr>
          <a:xfrm>
            <a:off x="3680464" y="2825518"/>
            <a:ext cx="2107281" cy="2107295"/>
          </a:xfrm>
          <a:prstGeom prst="rect">
            <a:avLst/>
          </a:prstGeom>
          <a:noFill/>
          <a:ln>
            <a:noFill/>
          </a:ln>
        </p:spPr>
      </p:pic>
      <p:pic>
        <p:nvPicPr>
          <p:cNvPr id="94" name="Google Shape;94;p18"/>
          <p:cNvPicPr preferRelativeResize="0"/>
          <p:nvPr/>
        </p:nvPicPr>
        <p:blipFill>
          <a:blip r:embed="rId5">
            <a:alphaModFix/>
          </a:blip>
          <a:stretch>
            <a:fillRect/>
          </a:stretch>
        </p:blipFill>
        <p:spPr>
          <a:xfrm>
            <a:off x="4796235" y="707396"/>
            <a:ext cx="1595638" cy="2300622"/>
          </a:xfrm>
          <a:prstGeom prst="rect">
            <a:avLst/>
          </a:prstGeom>
          <a:noFill/>
          <a:ln>
            <a:noFill/>
          </a:ln>
        </p:spPr>
      </p:pic>
      <p:pic>
        <p:nvPicPr>
          <p:cNvPr id="95" name="Google Shape;95;p18"/>
          <p:cNvPicPr preferRelativeResize="0"/>
          <p:nvPr/>
        </p:nvPicPr>
        <p:blipFill>
          <a:blip r:embed="rId6">
            <a:alphaModFix/>
          </a:blip>
          <a:stretch>
            <a:fillRect/>
          </a:stretch>
        </p:blipFill>
        <p:spPr>
          <a:xfrm>
            <a:off x="76368" y="2518812"/>
            <a:ext cx="2913461" cy="2330775"/>
          </a:xfrm>
          <a:prstGeom prst="rect">
            <a:avLst/>
          </a:prstGeom>
          <a:noFill/>
          <a:ln>
            <a:noFill/>
          </a:ln>
        </p:spPr>
      </p:pic>
      <p:pic>
        <p:nvPicPr>
          <p:cNvPr id="96" name="Google Shape;96;p18"/>
          <p:cNvPicPr preferRelativeResize="0"/>
          <p:nvPr/>
        </p:nvPicPr>
        <p:blipFill>
          <a:blip r:embed="rId7">
            <a:alphaModFix/>
          </a:blip>
          <a:stretch>
            <a:fillRect/>
          </a:stretch>
        </p:blipFill>
        <p:spPr>
          <a:xfrm>
            <a:off x="6673067" y="2713787"/>
            <a:ext cx="1678833" cy="2330763"/>
          </a:xfrm>
          <a:prstGeom prst="rect">
            <a:avLst/>
          </a:prstGeom>
          <a:noFill/>
          <a:ln>
            <a:noFill/>
          </a:ln>
        </p:spPr>
      </p:pic>
      <p:pic>
        <p:nvPicPr>
          <p:cNvPr id="97" name="Google Shape;97;p18"/>
          <p:cNvPicPr preferRelativeResize="0"/>
          <p:nvPr/>
        </p:nvPicPr>
        <p:blipFill>
          <a:blip r:embed="rId8">
            <a:alphaModFix/>
          </a:blip>
          <a:stretch>
            <a:fillRect/>
          </a:stretch>
        </p:blipFill>
        <p:spPr>
          <a:xfrm>
            <a:off x="2356774" y="1286952"/>
            <a:ext cx="1749814" cy="233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BRIEF HISTORY OF SIKHS IN INDIA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Modern (1469 CE – 1750 CE)</a:t>
            </a:r>
            <a:endParaRPr/>
          </a:p>
        </p:txBody>
      </p:sp>
      <p:sp>
        <p:nvSpPr>
          <p:cNvPr id="108" name="Google Shape;108;p20"/>
          <p:cNvSpPr txBox="1">
            <a:spLocks noGrp="1"/>
          </p:cNvSpPr>
          <p:nvPr>
            <p:ph type="body" idx="1"/>
          </p:nvPr>
        </p:nvSpPr>
        <p:spPr>
          <a:xfrm>
            <a:off x="311700" y="1152475"/>
            <a:ext cx="8520600" cy="385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There were 10 living Gurus until 1708 CE, when the Guru Granth Sahib became the final Guru</a:t>
            </a:r>
            <a:endParaRPr/>
          </a:p>
          <a:p>
            <a:pPr marL="457200" lvl="0" indent="-342900" algn="l" rtl="0">
              <a:spcBef>
                <a:spcPts val="0"/>
              </a:spcBef>
              <a:spcAft>
                <a:spcPts val="0"/>
              </a:spcAft>
              <a:buSzPts val="1800"/>
              <a:buChar char="-"/>
            </a:pPr>
            <a:r>
              <a:rPr lang="en"/>
              <a:t>Guru Nanak started the religion to combat the injustices he saw in society</a:t>
            </a:r>
            <a:endParaRPr/>
          </a:p>
          <a:p>
            <a:pPr marL="457200" lvl="0" indent="-342900" algn="l" rtl="0">
              <a:spcBef>
                <a:spcPts val="0"/>
              </a:spcBef>
              <a:spcAft>
                <a:spcPts val="0"/>
              </a:spcAft>
              <a:buSzPts val="1800"/>
              <a:buChar char="-"/>
            </a:pPr>
            <a:r>
              <a:rPr lang="en"/>
              <a:t>Guru Angad Dev Ji created the Sikh script Gurmukhi</a:t>
            </a:r>
            <a:endParaRPr/>
          </a:p>
          <a:p>
            <a:pPr marL="457200" lvl="0" indent="-342900" algn="l" rtl="0">
              <a:spcBef>
                <a:spcPts val="0"/>
              </a:spcBef>
              <a:spcAft>
                <a:spcPts val="0"/>
              </a:spcAft>
              <a:buSzPts val="1800"/>
              <a:buChar char="-"/>
            </a:pPr>
            <a:r>
              <a:rPr lang="en"/>
              <a:t>Guru Amar Das Ji started the tradition of Langar</a:t>
            </a:r>
            <a:endParaRPr/>
          </a:p>
          <a:p>
            <a:pPr marL="457200" lvl="0" indent="-342900" algn="l" rtl="0">
              <a:spcBef>
                <a:spcPts val="0"/>
              </a:spcBef>
              <a:spcAft>
                <a:spcPts val="0"/>
              </a:spcAft>
              <a:buSzPts val="1800"/>
              <a:buChar char="-"/>
            </a:pPr>
            <a:r>
              <a:rPr lang="en"/>
              <a:t>Guru Ram Das Ji started the building of Amritsar and the Golden Temple</a:t>
            </a:r>
            <a:endParaRPr/>
          </a:p>
          <a:p>
            <a:pPr marL="457200" lvl="0" indent="-342900" algn="l" rtl="0">
              <a:spcBef>
                <a:spcPts val="0"/>
              </a:spcBef>
              <a:spcAft>
                <a:spcPts val="0"/>
              </a:spcAft>
              <a:buSzPts val="1800"/>
              <a:buChar char="-"/>
            </a:pPr>
            <a:r>
              <a:rPr lang="en"/>
              <a:t>Guru Arjan Dev Ji was the first prophet executed for not submitting to the Mughal rulers and also compiled the first Holy Book, the Adi Granth</a:t>
            </a:r>
            <a:endParaRPr/>
          </a:p>
          <a:p>
            <a:pPr marL="457200" lvl="0" indent="-342900" algn="l" rtl="0">
              <a:spcBef>
                <a:spcPts val="0"/>
              </a:spcBef>
              <a:spcAft>
                <a:spcPts val="0"/>
              </a:spcAft>
              <a:buSzPts val="1800"/>
              <a:buChar char="-"/>
            </a:pPr>
            <a:r>
              <a:rPr lang="en"/>
              <a:t>Sikhs were primarily a peaceful force until the sixth Guru Hargobind Ji who first started the Sikh military traditions</a:t>
            </a:r>
            <a:endParaRPr/>
          </a:p>
          <a:p>
            <a:pPr marL="457200" lvl="0" indent="-342900" algn="l" rtl="0">
              <a:spcBef>
                <a:spcPts val="0"/>
              </a:spcBef>
              <a:spcAft>
                <a:spcPts val="0"/>
              </a:spcAft>
              <a:buSzPts val="1800"/>
              <a:buChar char="-"/>
            </a:pPr>
            <a:r>
              <a:rPr lang="en"/>
              <a:t>Guru Har Rai Ji lead environmental and medical reforms in Sikh society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Modern (1469 CE – 1750 CE)</a:t>
            </a:r>
            <a:endParaRPr/>
          </a:p>
        </p:txBody>
      </p:sp>
      <p:sp>
        <p:nvSpPr>
          <p:cNvPr id="114" name="Google Shape;114;p21"/>
          <p:cNvSpPr txBox="1">
            <a:spLocks noGrp="1"/>
          </p:cNvSpPr>
          <p:nvPr>
            <p:ph type="body" idx="1"/>
          </p:nvPr>
        </p:nvSpPr>
        <p:spPr>
          <a:xfrm>
            <a:off x="311700" y="1152475"/>
            <a:ext cx="8520600" cy="385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Guru Har Krishan Ji was the youngest Guru at age 5 and devoted his life to healing those afflicted by the smallpox epidemic in India. He died of smallpox himself before reaching the age of 8.</a:t>
            </a:r>
            <a:endParaRPr/>
          </a:p>
          <a:p>
            <a:pPr marL="457200" lvl="0" indent="-342900" algn="l" rtl="0">
              <a:spcBef>
                <a:spcPts val="0"/>
              </a:spcBef>
              <a:spcAft>
                <a:spcPts val="0"/>
              </a:spcAft>
              <a:buSzPts val="1800"/>
              <a:buChar char="-"/>
            </a:pPr>
            <a:r>
              <a:rPr lang="en"/>
              <a:t>Guru Tegh Bahadur Ji became a martyr after sacrificing himself to save a group of Brahmins from being forcibly converted to Islam by the Mughal ruler Aurangzeb.</a:t>
            </a:r>
            <a:endParaRPr/>
          </a:p>
          <a:p>
            <a:pPr marL="457200" lvl="0" indent="-342900" algn="l" rtl="0">
              <a:spcBef>
                <a:spcPts val="0"/>
              </a:spcBef>
              <a:spcAft>
                <a:spcPts val="0"/>
              </a:spcAft>
              <a:buSzPts val="1800"/>
              <a:buChar char="-"/>
            </a:pPr>
            <a:r>
              <a:rPr lang="en"/>
              <a:t>Guru Gobind Singh Ji started the tradition of baptism in the Amrit ceremony, gave the last name Singh and Kaur to all male and female Sikhs respectively, and created the 5 K’s. </a:t>
            </a:r>
            <a:endParaRPr/>
          </a:p>
          <a:p>
            <a:pPr marL="457200" lvl="0" indent="-342900" algn="l" rtl="0">
              <a:spcBef>
                <a:spcPts val="0"/>
              </a:spcBef>
              <a:spcAft>
                <a:spcPts val="0"/>
              </a:spcAft>
              <a:buSzPts val="1800"/>
              <a:buChar char="-"/>
            </a:pPr>
            <a:r>
              <a:rPr lang="en"/>
              <a:t>Bandha Singh Bahadur created the first Sikh Empire which ended with his martyrdom </a:t>
            </a: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1256</Words>
  <Application>Microsoft Office PowerPoint</Application>
  <PresentationFormat>On-screen Show (16:9)</PresentationFormat>
  <Paragraphs>97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Proxima Nova</vt:lpstr>
      <vt:lpstr>Alfa Slab One</vt:lpstr>
      <vt:lpstr>Gameday</vt:lpstr>
      <vt:lpstr>Sikhism</vt:lpstr>
      <vt:lpstr>Have You Seen Them?</vt:lpstr>
      <vt:lpstr>Sikhism: An Overview</vt:lpstr>
      <vt:lpstr>Core Beliefs</vt:lpstr>
      <vt:lpstr>The 5 K’s </vt:lpstr>
      <vt:lpstr>The Turban</vt:lpstr>
      <vt:lpstr>A BRIEF HISTORY OF SIKHS IN INDIA</vt:lpstr>
      <vt:lpstr>Early Modern (1469 CE – 1750 CE)</vt:lpstr>
      <vt:lpstr>Early Modern (1469 CE – 1750 CE)</vt:lpstr>
      <vt:lpstr>PowerPoint Presentation</vt:lpstr>
      <vt:lpstr>Age of Revolution (1750 CE – 1914 CE)</vt:lpstr>
      <vt:lpstr>PowerPoint Presentation</vt:lpstr>
      <vt:lpstr>Contemporary period (1914 – present)</vt:lpstr>
      <vt:lpstr>PowerPoint Presentation</vt:lpstr>
      <vt:lpstr>Sikhs in North America</vt:lpstr>
      <vt:lpstr>PowerPoint Presentation</vt:lpstr>
      <vt:lpstr>Famous Sikhs</vt:lpstr>
      <vt:lpstr>Bhagat Singh Thind</vt:lpstr>
      <vt:lpstr>Daleep Singh Saund</vt:lpstr>
      <vt:lpstr>Harman Kaur</vt:lpstr>
      <vt:lpstr>Waris Ahluwhalia</vt:lpstr>
      <vt:lpstr>Jagmeet Singh</vt:lpstr>
      <vt:lpstr>   Capt. Tajdeep Rattan,  Maj. Kamaljeet Kalsi and  Cpl. Simranpreet Lamba </vt:lpstr>
      <vt:lpstr>Rupi Kaur</vt:lpstr>
      <vt:lpstr>Gurbir Singh Grewal</vt:lpstr>
      <vt:lpstr>Ravi Bhalla</vt:lpstr>
      <vt:lpstr>How to visit a Gurdwara</vt:lpstr>
      <vt:lpstr>PowerPoint Presentation</vt:lpstr>
      <vt:lpstr>“Who We 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Sikhism</dc:title>
  <dc:creator>guneet Kohli</dc:creator>
  <cp:lastModifiedBy>guneet Kohli</cp:lastModifiedBy>
  <cp:revision>2</cp:revision>
  <dcterms:modified xsi:type="dcterms:W3CDTF">2021-02-03T15:29:30Z</dcterms:modified>
</cp:coreProperties>
</file>