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88" r:id="rId11"/>
    <p:sldId id="289" r:id="rId12"/>
    <p:sldId id="267" r:id="rId13"/>
    <p:sldId id="28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90" r:id="rId22"/>
    <p:sldId id="291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198" autoAdjust="0"/>
  </p:normalViewPr>
  <p:slideViewPr>
    <p:cSldViewPr>
      <p:cViewPr varScale="1">
        <p:scale>
          <a:sx n="75" d="100"/>
          <a:sy n="75" d="100"/>
        </p:scale>
        <p:origin x="264" y="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1EE24C-57CA-45C5-9639-35644842FFC2}" type="datetimeFigureOut">
              <a:rPr lang="en-US" smtClean="0"/>
              <a:pPr/>
              <a:t>12/14/2019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405E4-88D1-4779-BFEA-6282F4D5702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299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spcAft>
                <a:spcPts val="1200"/>
              </a:spcAft>
              <a:buClr>
                <a:srgbClr val="000000"/>
              </a:buClr>
              <a:buSzPct val="45000"/>
              <a:buFont typeface="Wingdings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altLang="en-US" sz="1200" kern="1200" dirty="0">
                <a:solidFill>
                  <a:srgbClr val="000000"/>
                </a:solidFill>
                <a:latin typeface="+mn-lt"/>
                <a:ea typeface="SimSun" pitchFamily="2" charset="-122"/>
                <a:cs typeface="Times New Roman" pitchFamily="18" charset="0"/>
              </a:rPr>
              <a:t>Sikhism is a 550 year old religion that began in subcontinent of India </a:t>
            </a:r>
          </a:p>
          <a:p>
            <a:pPr marL="342900" indent="-342900">
              <a:spcAft>
                <a:spcPts val="1200"/>
              </a:spcAft>
              <a:buClr>
                <a:srgbClr val="000000"/>
              </a:buClr>
              <a:buSzPct val="45000"/>
              <a:buFont typeface="Wingdings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altLang="en-US" sz="1200" kern="1200" dirty="0">
                <a:solidFill>
                  <a:srgbClr val="000000"/>
                </a:solidFill>
                <a:latin typeface="+mn-lt"/>
                <a:ea typeface="SimSun" pitchFamily="2" charset="-122"/>
                <a:cs typeface="Times New Roman" pitchFamily="18" charset="0"/>
              </a:rPr>
              <a:t>It is now the 5th largest religion in the world</a:t>
            </a:r>
          </a:p>
          <a:p>
            <a:pPr marL="342900" indent="-342900">
              <a:spcAft>
                <a:spcPts val="1200"/>
              </a:spcAft>
              <a:buClr>
                <a:srgbClr val="000000"/>
              </a:buClr>
              <a:buSzPct val="45000"/>
              <a:buFont typeface="Wingdings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altLang="en-US" sz="1200" kern="1200" dirty="0">
                <a:solidFill>
                  <a:srgbClr val="000000"/>
                </a:solidFill>
                <a:latin typeface="+mn-lt"/>
                <a:ea typeface="SimSun" pitchFamily="2" charset="-122"/>
                <a:cs typeface="Times New Roman" pitchFamily="18" charset="0"/>
              </a:rPr>
              <a:t>All Sikhs must wear 5 Articles of Faith (called </a:t>
            </a:r>
            <a:r>
              <a:rPr lang="en-US" altLang="en-US" sz="1200" kern="1200" dirty="0" err="1">
                <a:solidFill>
                  <a:srgbClr val="000000"/>
                </a:solidFill>
                <a:latin typeface="+mn-lt"/>
                <a:ea typeface="SimSun" pitchFamily="2" charset="-122"/>
                <a:cs typeface="Times New Roman" pitchFamily="18" charset="0"/>
              </a:rPr>
              <a:t>Kakaars</a:t>
            </a:r>
            <a:r>
              <a:rPr lang="en-US" altLang="en-US" sz="1200" kern="1200" dirty="0">
                <a:solidFill>
                  <a:srgbClr val="000000"/>
                </a:solidFill>
                <a:latin typeface="+mn-lt"/>
                <a:ea typeface="SimSun" pitchFamily="2" charset="-122"/>
                <a:cs typeface="Times New Roman" pitchFamily="18" charset="0"/>
              </a:rPr>
              <a:t>) and keep their heads covered at all times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kern="1200" dirty="0">
                <a:solidFill>
                  <a:schemeClr val="tx2"/>
                </a:solidFill>
                <a:latin typeface="+mn-lt"/>
                <a:ea typeface="Helvetica Neue" charset="0"/>
                <a:cs typeface="Times New Roman" pitchFamily="18" charset="0"/>
                <a:sym typeface="Helvetica Neue" charset="0"/>
              </a:rPr>
              <a:t>Sikhs are students and follow the Guru(teacher); that brings them from dark to light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sz="1200" kern="1200" dirty="0">
              <a:solidFill>
                <a:schemeClr val="tx2"/>
              </a:solidFill>
              <a:latin typeface="+mn-lt"/>
              <a:ea typeface="Helvetica Neue" charset="0"/>
              <a:cs typeface="Times New Roman" pitchFamily="18" charset="0"/>
              <a:sym typeface="Helvetica Neue" charset="0"/>
            </a:endParaRPr>
          </a:p>
          <a:p>
            <a:pPr lvl="1">
              <a:buClrTx/>
              <a:buFont typeface="Wingdings" pitchFamily="2" charset="2"/>
              <a:buChar char="Ø"/>
            </a:pPr>
            <a:r>
              <a:rPr lang="en-US" altLang="en-US" sz="2000" kern="1200" dirty="0">
                <a:solidFill>
                  <a:schemeClr val="tx1"/>
                </a:solidFill>
                <a:latin typeface="+mn-lt"/>
                <a:ea typeface="ＭＳ Ｐゴシック" pitchFamily="34" charset="-128"/>
                <a:cs typeface="Times New Roman" pitchFamily="18" charset="0"/>
              </a:rPr>
              <a:t>Founded in 1469 – Birth of Guru Nanak </a:t>
            </a:r>
            <a:r>
              <a:rPr lang="en-US" altLang="en-US" sz="2000" kern="1200" dirty="0" err="1">
                <a:solidFill>
                  <a:schemeClr val="tx1"/>
                </a:solidFill>
                <a:latin typeface="+mn-lt"/>
                <a:ea typeface="ＭＳ Ｐゴシック" pitchFamily="34" charset="-128"/>
                <a:cs typeface="Times New Roman" pitchFamily="18" charset="0"/>
              </a:rPr>
              <a:t>Dev</a:t>
            </a:r>
            <a:r>
              <a:rPr lang="en-US" altLang="en-US" sz="2000" kern="1200" dirty="0">
                <a:solidFill>
                  <a:schemeClr val="tx1"/>
                </a:solidFill>
                <a:latin typeface="+mn-lt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en-US" altLang="en-US" sz="2000" kern="1200" dirty="0" err="1">
                <a:solidFill>
                  <a:schemeClr val="tx1"/>
                </a:solidFill>
                <a:latin typeface="+mn-lt"/>
                <a:ea typeface="ＭＳ Ｐゴシック" pitchFamily="34" charset="-128"/>
                <a:cs typeface="Times New Roman" pitchFamily="18" charset="0"/>
              </a:rPr>
              <a:t>Ji</a:t>
            </a:r>
            <a:r>
              <a:rPr lang="en-US" altLang="en-US" sz="2000" kern="1200" dirty="0">
                <a:solidFill>
                  <a:schemeClr val="tx1"/>
                </a:solidFill>
                <a:latin typeface="+mn-lt"/>
                <a:ea typeface="ＭＳ Ｐゴシック" pitchFamily="34" charset="-128"/>
                <a:cs typeface="Times New Roman" pitchFamily="18" charset="0"/>
              </a:rPr>
              <a:t> and built upon by next 9 Gurus</a:t>
            </a:r>
          </a:p>
          <a:p>
            <a:pPr lvl="1">
              <a:buClrTx/>
              <a:buFont typeface="Wingdings" pitchFamily="2" charset="2"/>
              <a:buChar char="Ø"/>
            </a:pPr>
            <a:r>
              <a:rPr lang="en-US" altLang="en-US" sz="2000" kern="1200" dirty="0">
                <a:solidFill>
                  <a:schemeClr val="tx1"/>
                </a:solidFill>
                <a:latin typeface="+mn-lt"/>
                <a:ea typeface="ＭＳ Ｐゴシック" pitchFamily="34" charset="-128"/>
                <a:cs typeface="Times New Roman" pitchFamily="18" charset="0"/>
              </a:rPr>
              <a:t>The Guru </a:t>
            </a:r>
            <a:r>
              <a:rPr lang="en-US" altLang="en-US" sz="2000" kern="1200" dirty="0" err="1">
                <a:solidFill>
                  <a:schemeClr val="tx1"/>
                </a:solidFill>
                <a:latin typeface="+mn-lt"/>
                <a:ea typeface="ＭＳ Ｐゴシック" pitchFamily="34" charset="-128"/>
                <a:cs typeface="Times New Roman" pitchFamily="18" charset="0"/>
              </a:rPr>
              <a:t>Granth</a:t>
            </a:r>
            <a:r>
              <a:rPr lang="en-US" altLang="en-US" sz="2000" kern="1200" dirty="0">
                <a:solidFill>
                  <a:schemeClr val="tx1"/>
                </a:solidFill>
                <a:latin typeface="+mn-lt"/>
                <a:ea typeface="ＭＳ Ｐゴシック" pitchFamily="34" charset="-128"/>
                <a:cs typeface="Times New Roman" pitchFamily="18" charset="0"/>
              </a:rPr>
              <a:t> Sahib (Sikh scripture) is the living Guru of Sikhs</a:t>
            </a:r>
          </a:p>
          <a:p>
            <a:pPr lvl="1">
              <a:buClrTx/>
              <a:buFont typeface="Wingdings" pitchFamily="2" charset="2"/>
              <a:buChar char="Ø"/>
            </a:pPr>
            <a:r>
              <a:rPr lang="en-US" altLang="en-US" sz="2000" kern="1200" dirty="0" err="1">
                <a:solidFill>
                  <a:schemeClr val="tx1"/>
                </a:solidFill>
                <a:latin typeface="+mn-lt"/>
                <a:ea typeface="ＭＳ Ｐゴシック" pitchFamily="34" charset="-128"/>
                <a:cs typeface="Times New Roman" pitchFamily="18" charset="0"/>
              </a:rPr>
              <a:t>Nitnem</a:t>
            </a:r>
            <a:r>
              <a:rPr lang="en-US" altLang="en-US" sz="2000" kern="1200" dirty="0">
                <a:solidFill>
                  <a:schemeClr val="tx1"/>
                </a:solidFill>
                <a:latin typeface="+mn-lt"/>
                <a:ea typeface="ＭＳ Ｐゴシック" pitchFamily="34" charset="-128"/>
                <a:cs typeface="Times New Roman" pitchFamily="18" charset="0"/>
              </a:rPr>
              <a:t> (daily prayers)</a:t>
            </a:r>
          </a:p>
          <a:p>
            <a:pPr lvl="1">
              <a:buClrTx/>
              <a:buFont typeface="Wingdings" pitchFamily="2" charset="2"/>
              <a:buChar char="Ø"/>
            </a:pPr>
            <a:r>
              <a:rPr lang="en-US" altLang="en-US" sz="2000" kern="1200" dirty="0" err="1">
                <a:solidFill>
                  <a:schemeClr val="tx1"/>
                </a:solidFill>
                <a:latin typeface="+mn-lt"/>
                <a:ea typeface="ＭＳ Ｐゴシック" pitchFamily="34" charset="-128"/>
                <a:cs typeface="Times New Roman" pitchFamily="18" charset="0"/>
              </a:rPr>
              <a:t>Amritdhari</a:t>
            </a:r>
            <a:r>
              <a:rPr lang="en-US" altLang="en-US" sz="2000" kern="1200" dirty="0">
                <a:solidFill>
                  <a:schemeClr val="tx1"/>
                </a:solidFill>
                <a:latin typeface="+mn-lt"/>
                <a:ea typeface="ＭＳ Ｐゴシック" pitchFamily="34" charset="-128"/>
                <a:cs typeface="Times New Roman" pitchFamily="18" charset="0"/>
              </a:rPr>
              <a:t> (Initiated) Lifestyle</a:t>
            </a:r>
          </a:p>
          <a:p>
            <a:pPr marL="1257300" lvl="2" indent="-342900">
              <a:buClrTx/>
              <a:buFont typeface="Wingdings" pitchFamily="2" charset="2"/>
              <a:buChar char="Ø"/>
            </a:pPr>
            <a:r>
              <a:rPr lang="en-US" altLang="en-US" sz="1200" kern="1200" dirty="0">
                <a:solidFill>
                  <a:schemeClr val="tx1"/>
                </a:solidFill>
                <a:latin typeface="+mn-lt"/>
                <a:ea typeface="ＭＳ Ｐゴシック" pitchFamily="34" charset="-128"/>
                <a:cs typeface="Times New Roman" pitchFamily="18" charset="0"/>
              </a:rPr>
              <a:t>Don’t cut your hair</a:t>
            </a:r>
          </a:p>
          <a:p>
            <a:pPr marL="1257300" lvl="2" indent="-342900">
              <a:buClrTx/>
              <a:buFont typeface="Wingdings" pitchFamily="2" charset="2"/>
              <a:buChar char="Ø"/>
            </a:pPr>
            <a:r>
              <a:rPr lang="en-US" altLang="en-US" sz="1200" kern="1200" dirty="0">
                <a:solidFill>
                  <a:schemeClr val="tx1"/>
                </a:solidFill>
                <a:latin typeface="+mn-lt"/>
                <a:ea typeface="ＭＳ Ｐゴシック" pitchFamily="34" charset="-128"/>
                <a:cs typeface="Times New Roman" pitchFamily="18" charset="0"/>
              </a:rPr>
              <a:t>No consumption of intoxicants</a:t>
            </a:r>
          </a:p>
          <a:p>
            <a:pPr marL="1257300" lvl="2" indent="-342900">
              <a:buClrTx/>
              <a:buFont typeface="Wingdings" pitchFamily="2" charset="2"/>
              <a:buChar char="Ø"/>
            </a:pPr>
            <a:r>
              <a:rPr lang="en-US" altLang="en-US" sz="1200" kern="1200" dirty="0">
                <a:solidFill>
                  <a:schemeClr val="tx1"/>
                </a:solidFill>
                <a:latin typeface="+mn-lt"/>
                <a:ea typeface="ＭＳ Ｐゴシック" pitchFamily="34" charset="-128"/>
                <a:cs typeface="Times New Roman" pitchFamily="18" charset="0"/>
              </a:rPr>
              <a:t>No adultery</a:t>
            </a:r>
          </a:p>
          <a:p>
            <a:pPr marL="1257300" lvl="2" indent="-342900">
              <a:buClrTx/>
              <a:buFont typeface="Wingdings" pitchFamily="2" charset="2"/>
              <a:buChar char="Ø"/>
            </a:pPr>
            <a:r>
              <a:rPr lang="en-US" altLang="en-US" sz="1200" kern="1200" dirty="0">
                <a:solidFill>
                  <a:schemeClr val="tx1"/>
                </a:solidFill>
                <a:latin typeface="+mn-lt"/>
                <a:ea typeface="ＭＳ Ｐゴシック" pitchFamily="34" charset="-128"/>
                <a:cs typeface="Times New Roman" pitchFamily="18" charset="0"/>
              </a:rPr>
              <a:t>No consumption of Halal meat</a:t>
            </a:r>
          </a:p>
          <a:p>
            <a:pPr marL="1257300" lvl="2" indent="-342900">
              <a:buClrTx/>
              <a:buFont typeface="Wingdings" pitchFamily="2" charset="2"/>
              <a:buChar char="Ø"/>
            </a:pPr>
            <a:r>
              <a:rPr lang="en-US" altLang="en-US" sz="1200" kern="1200" dirty="0">
                <a:solidFill>
                  <a:schemeClr val="tx1"/>
                </a:solidFill>
                <a:latin typeface="+mn-lt"/>
                <a:ea typeface="ＭＳ Ｐゴシック" pitchFamily="34" charset="-128"/>
                <a:cs typeface="Times New Roman" pitchFamily="18" charset="0"/>
              </a:rPr>
              <a:t>Must wear 5Ks at all times</a:t>
            </a:r>
          </a:p>
          <a:p>
            <a:pPr lvl="1">
              <a:buClrTx/>
              <a:buFont typeface="Wingdings" pitchFamily="2" charset="2"/>
              <a:buChar char="Ø"/>
            </a:pPr>
            <a:r>
              <a:rPr lang="en-US" altLang="en-US" sz="2000" kern="1200" dirty="0">
                <a:solidFill>
                  <a:schemeClr val="tx1"/>
                </a:solidFill>
                <a:latin typeface="+mn-lt"/>
                <a:ea typeface="ＭＳ Ｐゴシック" pitchFamily="34" charset="-128"/>
                <a:cs typeface="Times New Roman" pitchFamily="18" charset="0"/>
              </a:rPr>
              <a:t>Distinct from Hinduism and Islam</a:t>
            </a:r>
          </a:p>
          <a:p>
            <a:pPr marL="457200" indent="-457200">
              <a:spcAft>
                <a:spcPts val="600"/>
              </a:spcAft>
              <a:buSzPct val="69000"/>
              <a:buFont typeface="Wingdings" pitchFamily="2" charset="2"/>
              <a:buChar char="Ø"/>
            </a:pPr>
            <a:r>
              <a:rPr lang="en-US" altLang="en-US" sz="1200" kern="1200" dirty="0">
                <a:solidFill>
                  <a:schemeClr val="tx2"/>
                </a:solidFill>
                <a:latin typeface="+mn-lt"/>
                <a:ea typeface="Helvetica Neue" charset="0"/>
                <a:cs typeface="Times New Roman" pitchFamily="18" charset="0"/>
                <a:sym typeface="Helvetica Neue" charset="0"/>
              </a:rPr>
              <a:t>Sharing One’s Earnings With Others (</a:t>
            </a:r>
            <a:r>
              <a:rPr lang="en-US" altLang="en-US" sz="1200" kern="1200" dirty="0" err="1">
                <a:solidFill>
                  <a:schemeClr val="tx2"/>
                </a:solidFill>
                <a:latin typeface="+mn-lt"/>
                <a:ea typeface="Helvetica Neue" charset="0"/>
                <a:cs typeface="Times New Roman" pitchFamily="18" charset="0"/>
                <a:sym typeface="Helvetica Neue" charset="0"/>
              </a:rPr>
              <a:t>Vand</a:t>
            </a:r>
            <a:r>
              <a:rPr lang="en-US" altLang="en-US" sz="1200" kern="1200" dirty="0">
                <a:solidFill>
                  <a:schemeClr val="tx2"/>
                </a:solidFill>
                <a:latin typeface="+mn-lt"/>
                <a:ea typeface="Helvetica Neue" charset="0"/>
                <a:cs typeface="Times New Roman" pitchFamily="18" charset="0"/>
                <a:sym typeface="Helvetica Neue" charset="0"/>
              </a:rPr>
              <a:t> </a:t>
            </a:r>
            <a:r>
              <a:rPr lang="en-US" altLang="en-US" sz="1200" kern="1200" dirty="0" err="1">
                <a:solidFill>
                  <a:schemeClr val="tx2"/>
                </a:solidFill>
                <a:latin typeface="+mn-lt"/>
                <a:ea typeface="Helvetica Neue" charset="0"/>
                <a:cs typeface="Times New Roman" pitchFamily="18" charset="0"/>
                <a:sym typeface="Helvetica Neue" charset="0"/>
              </a:rPr>
              <a:t>ke</a:t>
            </a:r>
            <a:r>
              <a:rPr lang="en-US" altLang="en-US" sz="1200" kern="1200" dirty="0">
                <a:solidFill>
                  <a:schemeClr val="tx2"/>
                </a:solidFill>
                <a:latin typeface="+mn-lt"/>
                <a:ea typeface="Helvetica Neue" charset="0"/>
                <a:cs typeface="Times New Roman" pitchFamily="18" charset="0"/>
                <a:sym typeface="Helvetica Neue" charset="0"/>
              </a:rPr>
              <a:t> </a:t>
            </a:r>
            <a:r>
              <a:rPr lang="en-US" altLang="en-US" sz="1200" kern="1200" dirty="0" err="1">
                <a:solidFill>
                  <a:schemeClr val="tx2"/>
                </a:solidFill>
                <a:latin typeface="+mn-lt"/>
                <a:ea typeface="Helvetica Neue" charset="0"/>
                <a:cs typeface="Times New Roman" pitchFamily="18" charset="0"/>
                <a:sym typeface="Helvetica Neue" charset="0"/>
              </a:rPr>
              <a:t>Chakna</a:t>
            </a:r>
            <a:r>
              <a:rPr lang="en-US" altLang="en-US" sz="1200" kern="1200" dirty="0">
                <a:solidFill>
                  <a:schemeClr val="tx2"/>
                </a:solidFill>
                <a:latin typeface="+mn-lt"/>
                <a:ea typeface="Helvetica Neue" charset="0"/>
                <a:cs typeface="Times New Roman" pitchFamily="18" charset="0"/>
                <a:sym typeface="Helvetica Neue" charset="0"/>
              </a:rPr>
              <a:t>)</a:t>
            </a:r>
          </a:p>
          <a:p>
            <a:pPr marL="457200" indent="-457200">
              <a:spcAft>
                <a:spcPts val="600"/>
              </a:spcAft>
              <a:buSzPct val="69000"/>
              <a:buFont typeface="Wingdings" pitchFamily="2" charset="2"/>
              <a:buChar char="Ø"/>
            </a:pPr>
            <a:r>
              <a:rPr lang="en-US" altLang="en-US" sz="1200" kern="1200" dirty="0">
                <a:solidFill>
                  <a:schemeClr val="tx2"/>
                </a:solidFill>
                <a:latin typeface="+mn-lt"/>
                <a:ea typeface="Helvetica Neue" charset="0"/>
                <a:cs typeface="Times New Roman" pitchFamily="18" charset="0"/>
                <a:sym typeface="Helvetica Neue" charset="0"/>
              </a:rPr>
              <a:t>All are Equal (applies to gender, creed, color, etc.) –Caste system is condemned</a:t>
            </a:r>
          </a:p>
          <a:p>
            <a:pPr marL="457200" indent="-457200">
              <a:spcAft>
                <a:spcPts val="600"/>
              </a:spcAft>
              <a:buSzPct val="69000"/>
              <a:buFont typeface="Wingdings" pitchFamily="2" charset="2"/>
              <a:buChar char="Ø"/>
            </a:pPr>
            <a:r>
              <a:rPr lang="en-US" altLang="en-US" sz="1200" kern="1200" dirty="0">
                <a:solidFill>
                  <a:schemeClr val="tx2"/>
                </a:solidFill>
                <a:latin typeface="+mn-lt"/>
                <a:ea typeface="Helvetica Neue" charset="0"/>
                <a:cs typeface="Times New Roman" pitchFamily="18" charset="0"/>
                <a:sym typeface="Helvetica Neue" charset="0"/>
              </a:rPr>
              <a:t>Belief in Freedom of Thought &amp; Expression</a:t>
            </a:r>
          </a:p>
          <a:p>
            <a:pPr marL="457200" indent="-457200">
              <a:spcAft>
                <a:spcPts val="600"/>
              </a:spcAft>
              <a:buSzPct val="69000"/>
              <a:buFont typeface="Wingdings" pitchFamily="2" charset="2"/>
              <a:buChar char="Ø"/>
            </a:pPr>
            <a:r>
              <a:rPr lang="en-US" altLang="en-US" sz="1200" kern="1200" dirty="0">
                <a:solidFill>
                  <a:schemeClr val="tx2"/>
                </a:solidFill>
                <a:latin typeface="+mn-lt"/>
                <a:ea typeface="Helvetica Neue" charset="0"/>
                <a:cs typeface="Times New Roman" pitchFamily="18" charset="0"/>
                <a:sym typeface="Helvetica Neue" charset="0"/>
              </a:rPr>
              <a:t>Do not believe in caste, idols, or superstitions</a:t>
            </a:r>
          </a:p>
          <a:p>
            <a:pPr marL="457200" indent="-457200">
              <a:spcAft>
                <a:spcPts val="600"/>
              </a:spcAft>
              <a:buSzPct val="69000"/>
              <a:buFont typeface="Wingdings" pitchFamily="2" charset="2"/>
              <a:buChar char="Ø"/>
            </a:pPr>
            <a:r>
              <a:rPr lang="en-US" altLang="en-US" sz="1200" kern="1200" dirty="0">
                <a:solidFill>
                  <a:schemeClr val="tx2"/>
                </a:solidFill>
                <a:latin typeface="+mn-lt"/>
                <a:ea typeface="Helvetica Neue" charset="0"/>
                <a:cs typeface="Times New Roman" pitchFamily="18" charset="0"/>
                <a:sym typeface="Helvetica Neue" charset="0"/>
              </a:rPr>
              <a:t>Male Sikhs have a common last name “Singh” and Female Sikhs, “</a:t>
            </a:r>
            <a:r>
              <a:rPr lang="en-US" altLang="en-US" sz="1200" kern="1200" dirty="0" err="1">
                <a:solidFill>
                  <a:schemeClr val="tx2"/>
                </a:solidFill>
                <a:latin typeface="+mn-lt"/>
                <a:ea typeface="Helvetica Neue" charset="0"/>
                <a:cs typeface="Times New Roman" pitchFamily="18" charset="0"/>
                <a:sym typeface="Helvetica Neue" charset="0"/>
              </a:rPr>
              <a:t>Kaur</a:t>
            </a:r>
            <a:r>
              <a:rPr lang="en-US" altLang="en-US" sz="1200" kern="1200" dirty="0">
                <a:solidFill>
                  <a:schemeClr val="tx2"/>
                </a:solidFill>
                <a:latin typeface="+mn-lt"/>
                <a:ea typeface="Helvetica Neue" charset="0"/>
                <a:cs typeface="Times New Roman" pitchFamily="18" charset="0"/>
                <a:sym typeface="Helvetica Neue" charset="0"/>
              </a:rPr>
              <a:t>”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sz="1200" kern="1200" dirty="0">
              <a:solidFill>
                <a:schemeClr val="tx2"/>
              </a:solidFill>
              <a:latin typeface="+mn-lt"/>
              <a:ea typeface="Helvetica Neue" charset="0"/>
              <a:cs typeface="Times New Roman" pitchFamily="18" charset="0"/>
              <a:sym typeface="Helvetica Neue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405E4-88D1-4779-BFEA-6282F4D5702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8208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405E4-88D1-4779-BFEA-6282F4D5702C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35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>
              <a:lnSpc>
                <a:spcPct val="80000"/>
              </a:lnSpc>
              <a:spcBef>
                <a:spcPts val="638"/>
              </a:spcBef>
              <a:buClr>
                <a:srgbClr val="000000"/>
              </a:buClr>
              <a:buSzPct val="45000"/>
              <a:buFont typeface="Times New Roman" pitchFamily="18" charset="0"/>
              <a:buNone/>
            </a:pPr>
            <a:endParaRPr lang="en-US" altLang="en-US" sz="1200" kern="1200" dirty="0">
              <a:solidFill>
                <a:srgbClr val="000000"/>
              </a:solidFill>
              <a:latin typeface="+mn-lt"/>
              <a:ea typeface="SimSun" pitchFamily="2" charset="-122"/>
              <a:cs typeface="+mn-cs"/>
            </a:endParaRPr>
          </a:p>
          <a:p>
            <a:pPr marL="342900" indent="-342900" eaLnBrk="1">
              <a:buClr>
                <a:srgbClr val="000000"/>
              </a:buClr>
              <a:buSzPct val="100000"/>
              <a:buFont typeface="Wingdings" pitchFamily="2" charset="2"/>
              <a:buChar char="Ø"/>
            </a:pPr>
            <a:r>
              <a:rPr lang="en-US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 Neue" charset="0"/>
              </a:rPr>
              <a:t>It is the most recognizable feature of a Sikh. </a:t>
            </a:r>
          </a:p>
          <a:p>
            <a:pPr marL="342900" indent="-342900" eaLnBrk="1">
              <a:buClr>
                <a:srgbClr val="000000"/>
              </a:buClr>
              <a:buSzPct val="100000"/>
              <a:buFont typeface="Wingdings" pitchFamily="2" charset="2"/>
              <a:buChar char="Ø"/>
            </a:pPr>
            <a:r>
              <a:rPr lang="en-US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 Neue" charset="0"/>
              </a:rPr>
              <a:t>The turban (</a:t>
            </a:r>
            <a:r>
              <a:rPr lang="en-US" alt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 Neue" charset="0"/>
              </a:rPr>
              <a:t>dastaar</a:t>
            </a:r>
            <a:r>
              <a:rPr lang="en-US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 Neue" charset="0"/>
              </a:rPr>
              <a:t>) is an integral part of the Sikh identity and is worn by a Sikh at all times, to cover the </a:t>
            </a:r>
            <a:r>
              <a:rPr lang="en-US" alt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  <a:sym typeface="Helvetica Neue" charset="0"/>
              </a:rPr>
              <a:t>kesh</a:t>
            </a:r>
            <a:r>
              <a:rPr lang="en-US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 Neue" charset="0"/>
              </a:rPr>
              <a:t> (unshorn hair).</a:t>
            </a:r>
          </a:p>
          <a:p>
            <a:pPr marL="342900" indent="-342900" eaLnBrk="1">
              <a:buClr>
                <a:srgbClr val="000000"/>
              </a:buClr>
              <a:buSzPct val="100000"/>
              <a:buFont typeface="Wingdings" pitchFamily="2" charset="2"/>
              <a:buChar char="Ø"/>
            </a:pPr>
            <a:r>
              <a:rPr lang="en-US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 Neue" charset="0"/>
              </a:rPr>
              <a:t>Sikhs wear it as a mark of commitment to their faith.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B7DF2-0BAC-48B6-B895-2F35654F381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195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kern="1200" dirty="0">
                <a:solidFill>
                  <a:srgbClr val="000000"/>
                </a:solidFill>
                <a:latin typeface="+mn-lt"/>
                <a:ea typeface="SimSun" pitchFamily="2" charset="-122"/>
                <a:cs typeface="Times New Roman" pitchFamily="18" charset="0"/>
              </a:rPr>
              <a:t>The “Kanga” </a:t>
            </a:r>
            <a:r>
              <a:rPr lang="en-US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represents the importance of discipline and cleanliness according to a Sikh way of life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405E4-88D1-4779-BFEA-6282F4D5702C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2648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kern="1200" dirty="0">
                <a:solidFill>
                  <a:srgbClr val="000000"/>
                </a:solidFill>
                <a:latin typeface="+mn-lt"/>
                <a:ea typeface="SimSun" pitchFamily="2" charset="-122"/>
                <a:cs typeface="Times New Roman" pitchFamily="18" charset="0"/>
              </a:rPr>
              <a:t>A steel band worn on the wrist to remind Sikhs that they are bound to the Guru’s teachings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405E4-88D1-4779-BFEA-6282F4D5702C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6176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spcBef>
                <a:spcPts val="638"/>
              </a:spcBef>
              <a:buClr>
                <a:srgbClr val="000000"/>
              </a:buClr>
              <a:buSzPct val="45000"/>
              <a:buFont typeface="Wingdings" pitchFamily="2" charset="2"/>
              <a:buChar char="Ø"/>
            </a:pPr>
            <a:r>
              <a:rPr lang="en-US" altLang="en-US" sz="1200" kern="1200" dirty="0">
                <a:solidFill>
                  <a:srgbClr val="000000"/>
                </a:solidFill>
                <a:latin typeface="+mn-lt"/>
                <a:ea typeface="SimSun" pitchFamily="2" charset="-122"/>
                <a:cs typeface="Times New Roman" pitchFamily="18" charset="0"/>
              </a:rPr>
              <a:t>The ‘</a:t>
            </a:r>
            <a:r>
              <a:rPr lang="en-US" altLang="en-US" sz="1200" kern="1200" dirty="0" err="1">
                <a:solidFill>
                  <a:srgbClr val="000000"/>
                </a:solidFill>
                <a:latin typeface="+mn-lt"/>
                <a:ea typeface="SimSun" pitchFamily="2" charset="-122"/>
                <a:cs typeface="Times New Roman" pitchFamily="18" charset="0"/>
              </a:rPr>
              <a:t>Kirpan</a:t>
            </a:r>
            <a:r>
              <a:rPr lang="en-US" altLang="en-US" sz="1200" kern="1200" dirty="0">
                <a:solidFill>
                  <a:srgbClr val="000000"/>
                </a:solidFill>
                <a:latin typeface="+mn-lt"/>
                <a:ea typeface="SimSun" pitchFamily="2" charset="-122"/>
                <a:cs typeface="Times New Roman" pitchFamily="18" charset="0"/>
              </a:rPr>
              <a:t>’ is the tangible expression of a Sikhs sacrifice of oneself in order to defend the truth.</a:t>
            </a:r>
          </a:p>
          <a:p>
            <a:pPr marL="457200" indent="-457200">
              <a:spcBef>
                <a:spcPts val="638"/>
              </a:spcBef>
              <a:buClr>
                <a:srgbClr val="000000"/>
              </a:buClr>
              <a:buSzPct val="45000"/>
              <a:buFont typeface="Wingdings" pitchFamily="2" charset="2"/>
              <a:buChar char="Ø"/>
            </a:pPr>
            <a:r>
              <a:rPr lang="en-US" altLang="en-US" sz="1200" dirty="0">
                <a:solidFill>
                  <a:srgbClr val="000000"/>
                </a:solidFill>
                <a:ea typeface="SimSun" pitchFamily="2" charset="-122"/>
                <a:cs typeface="Times New Roman" pitchFamily="18" charset="0"/>
              </a:rPr>
              <a:t>It reminds Sikhs of their duty to defend and protect the weak and oppressed.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405E4-88D1-4779-BFEA-6282F4D5702C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4050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spcBef>
                <a:spcPts val="638"/>
              </a:spcBef>
              <a:buClr>
                <a:srgbClr val="000000"/>
              </a:buClr>
              <a:buSzPct val="45000"/>
              <a:buFont typeface="Wingdings" pitchFamily="2" charset="2"/>
              <a:buChar char="Ø"/>
            </a:pPr>
            <a:r>
              <a:rPr lang="en-US" altLang="en-US" sz="1200" kern="1200" dirty="0">
                <a:solidFill>
                  <a:srgbClr val="000000"/>
                </a:solidFill>
                <a:latin typeface="+mn-lt"/>
                <a:ea typeface="SimSun" pitchFamily="2" charset="-122"/>
                <a:cs typeface="+mn-cs"/>
              </a:rPr>
              <a:t>These are cotton undershorts worn by Sikhs as one of the articles of faith.</a:t>
            </a:r>
          </a:p>
          <a:p>
            <a:pPr marL="457200" indent="-457200">
              <a:spcBef>
                <a:spcPts val="638"/>
              </a:spcBef>
              <a:buClr>
                <a:srgbClr val="000000"/>
              </a:buClr>
              <a:buSzPct val="45000"/>
              <a:buFont typeface="Wingdings" pitchFamily="2" charset="2"/>
              <a:buChar char="Ø"/>
            </a:pPr>
            <a:r>
              <a:rPr lang="en-US" altLang="en-US" sz="1200" kern="1200" dirty="0">
                <a:solidFill>
                  <a:srgbClr val="000000"/>
                </a:solidFill>
                <a:latin typeface="+mn-lt"/>
                <a:ea typeface="SimSun" pitchFamily="2" charset="-122"/>
                <a:cs typeface="Times New Roman" pitchFamily="18" charset="0"/>
              </a:rPr>
              <a:t>These must be worn at all times and is linked to a high moral character.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405E4-88D1-4779-BFEA-6282F4D5702C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6438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Patka</a:t>
            </a:r>
            <a:r>
              <a:rPr lang="en-US" dirty="0"/>
              <a:t>-</a:t>
            </a:r>
            <a:r>
              <a:rPr lang="en-US" baseline="0" dirty="0"/>
              <a:t> Smaller turban covering the hair tied in a knot- Here the presenter should talk about how most children tie </a:t>
            </a:r>
            <a:r>
              <a:rPr lang="en-US" baseline="0" dirty="0" err="1"/>
              <a:t>patkas</a:t>
            </a:r>
            <a:r>
              <a:rPr lang="en-US" baseline="0" dirty="0"/>
              <a:t> and not bigger turbans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405E4-88D1-4779-BFEA-6282F4D5702C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2437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en-US" altLang="en-US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On Monday, May 5, 2008, Hightstown High School in New Jersey held a fire drill and all students were instructed to gather on the school playground. A Sikh student was chatting to his friends when a student he did not know came up behind him and set fire to his </a:t>
            </a:r>
            <a:r>
              <a:rPr lang="en-US" altLang="en-US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patka</a:t>
            </a:r>
            <a:r>
              <a:rPr lang="en-US" altLang="en-US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  (turban) using a lighter. </a:t>
            </a:r>
          </a:p>
          <a:p>
            <a:pPr eaLnBrk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endParaRPr lang="en-US" altLang="en-US" dirty="0">
              <a:solidFill>
                <a:srgbClr val="000000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eaLnBrk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en-US" altLang="en-US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The Sikh student "felt something hot" on his head and immediately patted his </a:t>
            </a:r>
            <a:r>
              <a:rPr lang="en-US" altLang="en-US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patka</a:t>
            </a:r>
            <a:r>
              <a:rPr lang="en-US" altLang="en-US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to put out the flames. Disaster was averted, but a great deal of emotional damage had already been done.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405E4-88D1-4779-BFEA-6282F4D5702C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620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Also in June 2008, </a:t>
            </a:r>
            <a:r>
              <a:rPr lang="en-US" altLang="en-US" sz="1200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Jagmohan</a:t>
            </a:r>
            <a:r>
              <a:rPr lang="en-US" altLang="en-US" sz="1200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Singh </a:t>
            </a:r>
            <a:r>
              <a:rPr lang="en-US" altLang="en-US" sz="1200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Premi</a:t>
            </a:r>
            <a:r>
              <a:rPr lang="en-US" altLang="en-US" sz="1200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, a student at Richmond Hill High School in Queens, NY, was punched in the face by a fellow student who tried to remove </a:t>
            </a:r>
            <a:r>
              <a:rPr lang="en-US" altLang="en-US" sz="1200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Jagmohan’s</a:t>
            </a:r>
            <a:r>
              <a:rPr lang="en-US" altLang="en-US" sz="1200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en-US" sz="1200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patka</a:t>
            </a:r>
            <a:r>
              <a:rPr lang="en-US" altLang="en-US" sz="1200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from his head.  </a:t>
            </a:r>
            <a:r>
              <a:rPr lang="en-US" altLang="en-US" sz="1200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Jagmohan</a:t>
            </a:r>
            <a:r>
              <a:rPr lang="en-US" altLang="en-US" sz="1200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had been bullied by this student for quite a while, and this time, after partially removing his </a:t>
            </a:r>
            <a:r>
              <a:rPr lang="en-US" altLang="en-US" sz="1200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patka</a:t>
            </a:r>
            <a:r>
              <a:rPr lang="en-US" altLang="en-US" sz="1200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, the student punched </a:t>
            </a:r>
            <a:r>
              <a:rPr lang="en-US" altLang="en-US" sz="1200" dirty="0" err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Jagmohan</a:t>
            </a:r>
            <a:r>
              <a:rPr lang="en-US" altLang="en-US" sz="1200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in the face with a key pressed between his knuckles.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405E4-88D1-4779-BFEA-6282F4D5702C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032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D8E9B2B-B4EA-4D72-9CC9-263EB26005B1}" type="datetimeFigureOut">
              <a:rPr lang="en-US" smtClean="0"/>
              <a:pPr/>
              <a:t>12/14/2019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5F44926-132D-4F1C-8248-257B059E2F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9B2B-B4EA-4D72-9CC9-263EB26005B1}" type="datetimeFigureOut">
              <a:rPr lang="en-US" smtClean="0"/>
              <a:pPr/>
              <a:t>12/14/2019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4926-132D-4F1C-8248-257B059E2F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9B2B-B4EA-4D72-9CC9-263EB26005B1}" type="datetimeFigureOut">
              <a:rPr lang="en-US" smtClean="0"/>
              <a:pPr/>
              <a:t>12/14/2019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4926-132D-4F1C-8248-257B059E2F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9B2B-B4EA-4D72-9CC9-263EB26005B1}" type="datetimeFigureOut">
              <a:rPr lang="en-US" smtClean="0"/>
              <a:pPr/>
              <a:t>12/14/2019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4926-132D-4F1C-8248-257B059E2F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9B2B-B4EA-4D72-9CC9-263EB26005B1}" type="datetimeFigureOut">
              <a:rPr lang="en-US" smtClean="0"/>
              <a:pPr/>
              <a:t>12/14/2019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4926-132D-4F1C-8248-257B059E2F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9B2B-B4EA-4D72-9CC9-263EB26005B1}" type="datetimeFigureOut">
              <a:rPr lang="en-US" smtClean="0"/>
              <a:pPr/>
              <a:t>12/14/2019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4926-132D-4F1C-8248-257B059E2F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9B2B-B4EA-4D72-9CC9-263EB26005B1}" type="datetimeFigureOut">
              <a:rPr lang="en-US" smtClean="0"/>
              <a:pPr/>
              <a:t>12/14/2019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4926-132D-4F1C-8248-257B059E2F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9B2B-B4EA-4D72-9CC9-263EB26005B1}" type="datetimeFigureOut">
              <a:rPr lang="en-US" smtClean="0"/>
              <a:pPr/>
              <a:t>12/14/2019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4926-132D-4F1C-8248-257B059E2F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9B2B-B4EA-4D72-9CC9-263EB26005B1}" type="datetimeFigureOut">
              <a:rPr lang="en-US" smtClean="0"/>
              <a:pPr/>
              <a:t>12/14/2019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4926-132D-4F1C-8248-257B059E2F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5D8E9B2B-B4EA-4D72-9CC9-263EB26005B1}" type="datetimeFigureOut">
              <a:rPr lang="en-US" smtClean="0"/>
              <a:pPr/>
              <a:t>12/14/2019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4926-132D-4F1C-8248-257B059E2F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D8E9B2B-B4EA-4D72-9CC9-263EB26005B1}" type="datetimeFigureOut">
              <a:rPr lang="en-US" smtClean="0"/>
              <a:pPr/>
              <a:t>12/14/2019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5F44926-132D-4F1C-8248-257B059E2F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D8E9B2B-B4EA-4D72-9CC9-263EB26005B1}" type="datetimeFigureOut">
              <a:rPr lang="en-US" smtClean="0"/>
              <a:pPr/>
              <a:t>12/14/2019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5F44926-132D-4F1C-8248-257B059E2F2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ikhs.org/topics4.ht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8.png"/><Relationship Id="rId4" Type="http://schemas.openxmlformats.org/officeDocument/2006/relationships/hyperlink" Target="http://www.sikhs.org/summary.htm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447800"/>
            <a:ext cx="7848600" cy="1927225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762000"/>
            <a:ext cx="6019800" cy="83820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sz="5400" b="1" dirty="0"/>
              <a:t>  </a:t>
            </a:r>
            <a:r>
              <a:rPr lang="en-US" sz="4400" b="1" dirty="0"/>
              <a:t>School Bullying</a:t>
            </a:r>
          </a:p>
        </p:txBody>
      </p:sp>
      <p:pic>
        <p:nvPicPr>
          <p:cNvPr id="1030" name="Picture 6" descr="http://unitedsikhs.org/US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10" y="457200"/>
            <a:ext cx="328269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bristolbullraker.files.wordpress.com/2010/12/bully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25" y="1447800"/>
            <a:ext cx="3190875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086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5404" y="2070318"/>
            <a:ext cx="35383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Clr>
                <a:srgbClr val="000000"/>
              </a:buClr>
              <a:buSzPct val="45000"/>
              <a:buFont typeface="Wingdings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altLang="en-US" sz="2800" dirty="0">
                <a:solidFill>
                  <a:srgbClr val="000000"/>
                </a:solidFill>
                <a:ea typeface="SimSun" pitchFamily="2" charset="-122"/>
                <a:cs typeface="Times New Roman" pitchFamily="18" charset="0"/>
              </a:rPr>
              <a:t>In United States, 99% of people that wear turbans are Sikhs. </a:t>
            </a:r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457200" y="381000"/>
            <a:ext cx="6400800" cy="10668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4400" dirty="0"/>
              <a:t>Facts on Sikhism</a:t>
            </a:r>
          </a:p>
        </p:txBody>
      </p:sp>
      <p:pic>
        <p:nvPicPr>
          <p:cNvPr id="1026" name="Picture 2" descr="http://unitedsikhs.org/PressReleases/GroupWalk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555760"/>
            <a:ext cx="4648200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486400"/>
            <a:ext cx="8715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191000" y="6400800"/>
            <a:ext cx="4800600" cy="373856"/>
          </a:xfrm>
        </p:spPr>
        <p:txBody>
          <a:bodyPr/>
          <a:lstStyle/>
          <a:p>
            <a:r>
              <a:rPr lang="en-US" sz="1400" b="1" dirty="0">
                <a:solidFill>
                  <a:srgbClr val="0070C0"/>
                </a:solidFill>
                <a:latin typeface="Candara" panose="020E0502030303020204" pitchFamily="34" charset="0"/>
              </a:rPr>
              <a:t>WWW.UNITEDSIKHS.ORG   l  CONTACT@UNITEDSIKHS.ORG</a:t>
            </a:r>
          </a:p>
        </p:txBody>
      </p:sp>
    </p:spTree>
    <p:extLst>
      <p:ext uri="{BB962C8B-B14F-4D97-AF65-F5344CB8AC3E}">
        <p14:creationId xmlns:p14="http://schemas.microsoft.com/office/powerpoint/2010/main" val="3025562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489295"/>
            <a:ext cx="38862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Clr>
                <a:srgbClr val="000000"/>
              </a:buClr>
              <a:buSzPct val="45000"/>
              <a:buFont typeface="Wingdings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altLang="en-US" sz="2800" dirty="0">
                <a:solidFill>
                  <a:srgbClr val="000000"/>
                </a:solidFill>
                <a:ea typeface="SimSun" pitchFamily="2" charset="-122"/>
                <a:cs typeface="Times New Roman" pitchFamily="18" charset="0"/>
              </a:rPr>
              <a:t>Sikhism is not a branch of Hinduism or Islam.</a:t>
            </a:r>
          </a:p>
          <a:p>
            <a:pPr>
              <a:spcAft>
                <a:spcPts val="1200"/>
              </a:spcAft>
              <a:buClr>
                <a:srgbClr val="000000"/>
              </a:buClr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altLang="en-US" sz="2800" dirty="0">
                <a:solidFill>
                  <a:srgbClr val="000000"/>
                </a:solidFill>
                <a:ea typeface="SimSun" pitchFamily="2" charset="-122"/>
                <a:cs typeface="Times New Roman" pitchFamily="18" charset="0"/>
              </a:rPr>
              <a:t> </a:t>
            </a:r>
          </a:p>
          <a:p>
            <a:pPr marL="342900" indent="-342900">
              <a:spcAft>
                <a:spcPts val="1200"/>
              </a:spcAft>
              <a:buClr>
                <a:srgbClr val="000000"/>
              </a:buClr>
              <a:buSzPct val="45000"/>
              <a:buFont typeface="Wingdings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altLang="en-US" sz="2800" dirty="0">
                <a:solidFill>
                  <a:srgbClr val="000000"/>
                </a:solidFill>
                <a:ea typeface="SimSun" pitchFamily="2" charset="-122"/>
                <a:cs typeface="Times New Roman" pitchFamily="18" charset="0"/>
              </a:rPr>
              <a:t>Sikhism rejects the caste system and Sikhs believe in the absolute equality of all mankind.</a:t>
            </a:r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457200" y="381000"/>
            <a:ext cx="6400800" cy="10668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4400" dirty="0"/>
              <a:t>Facts on Sikhism</a:t>
            </a:r>
          </a:p>
        </p:txBody>
      </p:sp>
      <p:pic>
        <p:nvPicPr>
          <p:cNvPr id="3074" name="Picture 2" descr="http://postmediavancouversun.files.wordpress.com/2012/08/65019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600200"/>
            <a:ext cx="4733441" cy="3733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486400"/>
            <a:ext cx="8715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191000" y="6400800"/>
            <a:ext cx="4800600" cy="373856"/>
          </a:xfrm>
        </p:spPr>
        <p:txBody>
          <a:bodyPr/>
          <a:lstStyle/>
          <a:p>
            <a:r>
              <a:rPr lang="en-US" sz="1400" b="1" dirty="0">
                <a:solidFill>
                  <a:srgbClr val="0070C0"/>
                </a:solidFill>
                <a:latin typeface="Candara" panose="020E0502030303020204" pitchFamily="34" charset="0"/>
              </a:rPr>
              <a:t>WWW.UNITEDSIKHS.ORG   l  CONTACT@UNITEDSIKHS.ORG</a:t>
            </a:r>
          </a:p>
        </p:txBody>
      </p:sp>
    </p:spTree>
    <p:extLst>
      <p:ext uri="{BB962C8B-B14F-4D97-AF65-F5344CB8AC3E}">
        <p14:creationId xmlns:p14="http://schemas.microsoft.com/office/powerpoint/2010/main" val="1136877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457200" y="381000"/>
            <a:ext cx="6400800" cy="7620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4400" dirty="0"/>
              <a:t>Articles of Faith</a:t>
            </a:r>
          </a:p>
        </p:txBody>
      </p:sp>
      <p:sp>
        <p:nvSpPr>
          <p:cNvPr id="4" name="Rectangle 3"/>
          <p:cNvSpPr/>
          <p:nvPr/>
        </p:nvSpPr>
        <p:spPr>
          <a:xfrm>
            <a:off x="-152400" y="2286000"/>
            <a:ext cx="4572000" cy="27546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914400" lvl="1" indent="-457200">
              <a:spcAft>
                <a:spcPts val="600"/>
              </a:spcAft>
              <a:buClr>
                <a:srgbClr val="000000"/>
              </a:buClr>
              <a:buSzPct val="100000"/>
              <a:buFont typeface="Wingdings" pitchFamily="2" charset="2"/>
              <a:buChar char="Ø"/>
            </a:pPr>
            <a:r>
              <a:rPr lang="en-US" altLang="en-US" sz="2800" dirty="0">
                <a:latin typeface="+mj-lt"/>
                <a:cs typeface="Times New Roman" pitchFamily="18" charset="0"/>
              </a:rPr>
              <a:t>Five Articles of Faith (</a:t>
            </a:r>
            <a:r>
              <a:rPr lang="en-US" altLang="en-US" sz="2800" dirty="0" err="1">
                <a:latin typeface="+mj-lt"/>
                <a:cs typeface="Times New Roman" pitchFamily="18" charset="0"/>
              </a:rPr>
              <a:t>Panj</a:t>
            </a:r>
            <a:r>
              <a:rPr lang="en-US" altLang="en-US" sz="2800" dirty="0">
                <a:latin typeface="+mj-lt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+mj-lt"/>
                <a:cs typeface="Times New Roman" pitchFamily="18" charset="0"/>
              </a:rPr>
              <a:t>Kakaars</a:t>
            </a:r>
            <a:r>
              <a:rPr lang="en-US" altLang="en-US" sz="2800" dirty="0">
                <a:latin typeface="+mj-lt"/>
                <a:cs typeface="Times New Roman" pitchFamily="18" charset="0"/>
              </a:rPr>
              <a:t>) also called the… </a:t>
            </a:r>
          </a:p>
          <a:p>
            <a:pPr marL="914400" lvl="1" indent="-457200">
              <a:spcAft>
                <a:spcPts val="600"/>
              </a:spcAft>
              <a:buClr>
                <a:srgbClr val="000000"/>
              </a:buClr>
              <a:buSzPct val="100000"/>
            </a:pPr>
            <a:r>
              <a:rPr lang="en-US" altLang="en-US" sz="2800" dirty="0">
                <a:latin typeface="+mj-lt"/>
                <a:cs typeface="Times New Roman" pitchFamily="18" charset="0"/>
              </a:rPr>
              <a:t>	5 K’s: </a:t>
            </a:r>
            <a:r>
              <a:rPr lang="en-US" altLang="en-US" sz="2800" dirty="0" err="1">
                <a:latin typeface="+mj-lt"/>
                <a:cs typeface="Times New Roman" pitchFamily="18" charset="0"/>
              </a:rPr>
              <a:t>Kesh</a:t>
            </a:r>
            <a:r>
              <a:rPr lang="en-US" altLang="en-US" sz="2800" dirty="0">
                <a:latin typeface="+mj-lt"/>
                <a:cs typeface="Times New Roman" pitchFamily="18" charset="0"/>
              </a:rPr>
              <a:t>, Kanga, Kara, </a:t>
            </a:r>
            <a:r>
              <a:rPr lang="en-US" altLang="en-US" sz="2800" dirty="0" err="1">
                <a:latin typeface="+mj-lt"/>
                <a:cs typeface="Times New Roman" pitchFamily="18" charset="0"/>
              </a:rPr>
              <a:t>Kirpan</a:t>
            </a:r>
            <a:r>
              <a:rPr lang="en-US" altLang="en-US" sz="2800" dirty="0">
                <a:latin typeface="+mj-lt"/>
                <a:cs typeface="Times New Roman" pitchFamily="18" charset="0"/>
              </a:rPr>
              <a:t>, </a:t>
            </a:r>
            <a:r>
              <a:rPr lang="en-US" altLang="en-US" sz="2800" dirty="0" err="1">
                <a:latin typeface="+mj-lt"/>
                <a:cs typeface="Times New Roman" pitchFamily="18" charset="0"/>
              </a:rPr>
              <a:t>Kachera</a:t>
            </a:r>
            <a:endParaRPr lang="en-US" altLang="en-US" sz="2800" dirty="0">
              <a:latin typeface="+mj-lt"/>
              <a:cs typeface="Times New Roman" pitchFamily="18" charset="0"/>
            </a:endParaRPr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410200"/>
            <a:ext cx="8715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sikhguru.org.uk/wp-content/uploads/2013/08/5K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219200"/>
            <a:ext cx="3962400" cy="4021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191000" y="6400800"/>
            <a:ext cx="4800600" cy="373856"/>
          </a:xfrm>
        </p:spPr>
        <p:txBody>
          <a:bodyPr/>
          <a:lstStyle/>
          <a:p>
            <a:r>
              <a:rPr lang="en-US" sz="1400" b="1" dirty="0">
                <a:solidFill>
                  <a:srgbClr val="0070C0"/>
                </a:solidFill>
                <a:latin typeface="Candara" panose="020E0502030303020204" pitchFamily="34" charset="0"/>
              </a:rPr>
              <a:t>WWW.UNITEDSIKHS.ORG   l  CONTACT@UNITEDSIKHS.ORG</a:t>
            </a:r>
          </a:p>
        </p:txBody>
      </p:sp>
    </p:spTree>
    <p:extLst>
      <p:ext uri="{BB962C8B-B14F-4D97-AF65-F5344CB8AC3E}">
        <p14:creationId xmlns:p14="http://schemas.microsoft.com/office/powerpoint/2010/main" val="34024532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676400"/>
            <a:ext cx="2325688" cy="3505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2"/>
          <p:cNvSpPr txBox="1">
            <a:spLocks/>
          </p:cNvSpPr>
          <p:nvPr/>
        </p:nvSpPr>
        <p:spPr>
          <a:xfrm>
            <a:off x="152400" y="381000"/>
            <a:ext cx="8839200" cy="990600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4400" u="sng" dirty="0" err="1"/>
              <a:t>K</a:t>
            </a:r>
            <a:r>
              <a:rPr lang="en-US" sz="4400" dirty="0" err="1"/>
              <a:t>esh</a:t>
            </a:r>
            <a:r>
              <a:rPr lang="en-US" sz="4400" dirty="0"/>
              <a:t>–Unshorn Hair Covered By A Turban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609600" y="1219200"/>
            <a:ext cx="4953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>
              <a:lnSpc>
                <a:spcPct val="80000"/>
              </a:lnSpc>
              <a:spcBef>
                <a:spcPts val="638"/>
              </a:spcBef>
              <a:spcAft>
                <a:spcPts val="600"/>
              </a:spcAft>
              <a:buClr>
                <a:srgbClr val="000000"/>
              </a:buClr>
              <a:buSzPct val="45000"/>
              <a:buFont typeface="Times New Roman" pitchFamily="18" charset="0"/>
              <a:buNone/>
            </a:pPr>
            <a:endParaRPr lang="en-US" altLang="en-US" sz="2400" dirty="0">
              <a:solidFill>
                <a:srgbClr val="000000"/>
              </a:solidFill>
              <a:latin typeface="+mj-lt"/>
              <a:ea typeface="SimSun" pitchFamily="2" charset="-122"/>
            </a:endParaRPr>
          </a:p>
          <a:p>
            <a:pPr marL="342900" indent="-342900" eaLnBrk="1">
              <a:spcAft>
                <a:spcPts val="600"/>
              </a:spcAft>
              <a:buClr>
                <a:srgbClr val="000000"/>
              </a:buClr>
              <a:buSzPct val="100000"/>
              <a:buFont typeface="Wingdings" pitchFamily="2" charset="2"/>
              <a:buChar char="Ø"/>
            </a:pPr>
            <a:r>
              <a:rPr lang="en-US" altLang="en-US" sz="2400" dirty="0">
                <a:latin typeface="+mj-lt"/>
                <a:sym typeface="Helvetica Neue" charset="0"/>
              </a:rPr>
              <a:t>It is the most recognizable feature of a Sikh </a:t>
            </a:r>
          </a:p>
          <a:p>
            <a:pPr marL="342900" indent="-342900" eaLnBrk="1">
              <a:spcAft>
                <a:spcPts val="600"/>
              </a:spcAft>
              <a:buClr>
                <a:srgbClr val="000000"/>
              </a:buClr>
              <a:buSzPct val="100000"/>
              <a:buFont typeface="Wingdings" pitchFamily="2" charset="2"/>
              <a:buChar char="Ø"/>
            </a:pPr>
            <a:r>
              <a:rPr lang="en-US" altLang="en-US" sz="2400" dirty="0">
                <a:latin typeface="+mj-lt"/>
                <a:sym typeface="Helvetica Neue" charset="0"/>
              </a:rPr>
              <a:t>The turban (</a:t>
            </a:r>
            <a:r>
              <a:rPr lang="en-US" altLang="en-US" sz="2400" dirty="0" err="1">
                <a:latin typeface="+mj-lt"/>
                <a:sym typeface="Helvetica Neue" charset="0"/>
              </a:rPr>
              <a:t>dastaar</a:t>
            </a:r>
            <a:r>
              <a:rPr lang="en-US" altLang="en-US" sz="2400" dirty="0">
                <a:latin typeface="+mj-lt"/>
                <a:sym typeface="Helvetica Neue" charset="0"/>
              </a:rPr>
              <a:t>) is worn by a Sikh at all times, to cover the </a:t>
            </a:r>
            <a:r>
              <a:rPr lang="en-US" altLang="en-US" sz="2400" dirty="0" err="1">
                <a:latin typeface="+mj-lt"/>
                <a:sym typeface="Helvetica Neue" charset="0"/>
              </a:rPr>
              <a:t>kesh</a:t>
            </a:r>
            <a:r>
              <a:rPr lang="en-US" altLang="en-US" sz="2400" dirty="0">
                <a:latin typeface="+mj-lt"/>
                <a:sym typeface="Helvetica Neue" charset="0"/>
              </a:rPr>
              <a:t> (unshorn hair)</a:t>
            </a:r>
          </a:p>
          <a:p>
            <a:pPr marL="342900" indent="-342900" eaLnBrk="1">
              <a:spcAft>
                <a:spcPts val="600"/>
              </a:spcAft>
              <a:buClr>
                <a:srgbClr val="000000"/>
              </a:buClr>
              <a:buSzPct val="100000"/>
              <a:buFont typeface="Wingdings" pitchFamily="2" charset="2"/>
              <a:buChar char="Ø"/>
            </a:pPr>
            <a:r>
              <a:rPr lang="en-US" altLang="en-US" sz="2400" dirty="0">
                <a:latin typeface="+mj-lt"/>
                <a:sym typeface="Helvetica Neue" charset="0"/>
              </a:rPr>
              <a:t>Sikhs wear it as a mark of commitment to their faith</a:t>
            </a:r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191000" y="6400800"/>
            <a:ext cx="4800600" cy="373856"/>
          </a:xfrm>
        </p:spPr>
        <p:txBody>
          <a:bodyPr/>
          <a:lstStyle/>
          <a:p>
            <a:r>
              <a:rPr lang="en-US" sz="1400" b="1" dirty="0">
                <a:solidFill>
                  <a:srgbClr val="0070C0"/>
                </a:solidFill>
                <a:latin typeface="Candara" panose="020E0502030303020204" pitchFamily="34" charset="0"/>
              </a:rPr>
              <a:t>WWW.UNITEDSIKHS.ORG   l  CONTACT@UNITEDSIKHS.ORG</a:t>
            </a:r>
          </a:p>
        </p:txBody>
      </p:sp>
    </p:spTree>
    <p:extLst>
      <p:ext uri="{BB962C8B-B14F-4D97-AF65-F5344CB8AC3E}">
        <p14:creationId xmlns:p14="http://schemas.microsoft.com/office/powerpoint/2010/main" val="14521731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>
            <a:hlinkClick r:id="rId3"/>
          </p:cNvPr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700" y="1701211"/>
            <a:ext cx="3162300" cy="2261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 txBox="1">
            <a:spLocks/>
          </p:cNvSpPr>
          <p:nvPr/>
        </p:nvSpPr>
        <p:spPr>
          <a:xfrm>
            <a:off x="457200" y="381000"/>
            <a:ext cx="6400800" cy="7620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4400" u="sng" dirty="0"/>
              <a:t>K</a:t>
            </a:r>
            <a:r>
              <a:rPr lang="en-US" sz="4400" dirty="0"/>
              <a:t>anga-Wooden Comb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865293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spcAft>
                <a:spcPts val="600"/>
              </a:spcAft>
              <a:buClr>
                <a:srgbClr val="000000"/>
              </a:buClr>
              <a:buSzPct val="45000"/>
              <a:buFont typeface="Wingdings" pitchFamily="2" charset="2"/>
              <a:buChar char="Ø"/>
            </a:pPr>
            <a:r>
              <a:rPr lang="en-US" altLang="en-US" sz="2800" dirty="0">
                <a:solidFill>
                  <a:srgbClr val="000000"/>
                </a:solidFill>
                <a:latin typeface="+mj-lt"/>
                <a:ea typeface="SimSun" pitchFamily="2" charset="-122"/>
                <a:cs typeface="Times New Roman" pitchFamily="18" charset="0"/>
              </a:rPr>
              <a:t>Small comb that Sikhs wear in their hair</a:t>
            </a:r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410200"/>
            <a:ext cx="8715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191000" y="6400800"/>
            <a:ext cx="4800600" cy="373856"/>
          </a:xfrm>
        </p:spPr>
        <p:txBody>
          <a:bodyPr/>
          <a:lstStyle/>
          <a:p>
            <a:r>
              <a:rPr lang="en-US" sz="1400" b="1" dirty="0">
                <a:solidFill>
                  <a:srgbClr val="0070C0"/>
                </a:solidFill>
                <a:latin typeface="Candara" panose="020E0502030303020204" pitchFamily="34" charset="0"/>
              </a:rPr>
              <a:t>WWW.UNITEDSIKHS.ORG   l  CONTACT@UNITEDSIKHS.ORG</a:t>
            </a:r>
          </a:p>
        </p:txBody>
      </p:sp>
    </p:spTree>
    <p:extLst>
      <p:ext uri="{BB962C8B-B14F-4D97-AF65-F5344CB8AC3E}">
        <p14:creationId xmlns:p14="http://schemas.microsoft.com/office/powerpoint/2010/main" val="42594727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kara pic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3800" y="1447800"/>
            <a:ext cx="2489200" cy="1866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0">
            <a:hlinkClick r:id="rId4"/>
          </p:cNvPr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657600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609600" y="251460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spcBef>
                <a:spcPts val="638"/>
              </a:spcBef>
              <a:buClr>
                <a:srgbClr val="000000"/>
              </a:buClr>
              <a:buSzPct val="45000"/>
              <a:buFont typeface="Wingdings" pitchFamily="2" charset="2"/>
              <a:buChar char="Ø"/>
            </a:pPr>
            <a:r>
              <a:rPr lang="en-US" altLang="en-US" sz="2800" dirty="0">
                <a:solidFill>
                  <a:srgbClr val="000000"/>
                </a:solidFill>
                <a:latin typeface="+mj-lt"/>
                <a:ea typeface="SimSun" pitchFamily="2" charset="-122"/>
                <a:cs typeface="Times New Roman" pitchFamily="18" charset="0"/>
              </a:rPr>
              <a:t>A steel band worn on the wrist</a:t>
            </a: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457200" y="381000"/>
            <a:ext cx="6400800" cy="7620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4400" u="sng" dirty="0"/>
              <a:t>K</a:t>
            </a:r>
            <a:r>
              <a:rPr lang="en-US" sz="4400" dirty="0"/>
              <a:t>ara-Steel Band</a:t>
            </a:r>
          </a:p>
        </p:txBody>
      </p:sp>
      <p:pic>
        <p:nvPicPr>
          <p:cNvPr id="6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410200"/>
            <a:ext cx="8715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191000" y="6400800"/>
            <a:ext cx="4800600" cy="373856"/>
          </a:xfrm>
        </p:spPr>
        <p:txBody>
          <a:bodyPr/>
          <a:lstStyle/>
          <a:p>
            <a:r>
              <a:rPr lang="en-US" sz="1400" b="1" dirty="0">
                <a:solidFill>
                  <a:srgbClr val="0070C0"/>
                </a:solidFill>
                <a:latin typeface="Candara" panose="020E0502030303020204" pitchFamily="34" charset="0"/>
              </a:rPr>
              <a:t>WWW.UNITEDSIKHS.ORG   l  CONTACT@UNITEDSIKHS.ORG</a:t>
            </a:r>
          </a:p>
        </p:txBody>
      </p:sp>
    </p:spTree>
    <p:extLst>
      <p:ext uri="{BB962C8B-B14F-4D97-AF65-F5344CB8AC3E}">
        <p14:creationId xmlns:p14="http://schemas.microsoft.com/office/powerpoint/2010/main" val="41396841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File?id=d7hq2nq_22c7w2b9g7_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752600"/>
            <a:ext cx="3869230" cy="2895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 txBox="1">
            <a:spLocks/>
          </p:cNvSpPr>
          <p:nvPr/>
        </p:nvSpPr>
        <p:spPr>
          <a:xfrm>
            <a:off x="457200" y="381000"/>
            <a:ext cx="6934200" cy="7620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4400" u="sng" dirty="0" err="1"/>
              <a:t>K</a:t>
            </a:r>
            <a:r>
              <a:rPr lang="en-US" sz="4400" dirty="0" err="1"/>
              <a:t>irpan</a:t>
            </a:r>
            <a:r>
              <a:rPr lang="en-US" sz="4400" dirty="0"/>
              <a:t>-Ceremonial Knife</a:t>
            </a:r>
          </a:p>
        </p:txBody>
      </p:sp>
      <p:sp>
        <p:nvSpPr>
          <p:cNvPr id="4" name="Rectangle 3"/>
          <p:cNvSpPr/>
          <p:nvPr/>
        </p:nvSpPr>
        <p:spPr>
          <a:xfrm>
            <a:off x="419477" y="2093893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spcBef>
                <a:spcPts val="638"/>
              </a:spcBef>
              <a:buClr>
                <a:srgbClr val="000000"/>
              </a:buClr>
              <a:buSzPct val="45000"/>
              <a:buFont typeface="Wingdings" pitchFamily="2" charset="2"/>
              <a:buChar char="Ø"/>
            </a:pPr>
            <a:r>
              <a:rPr lang="en-US" altLang="en-US" sz="2800" dirty="0">
                <a:solidFill>
                  <a:srgbClr val="000000"/>
                </a:solidFill>
                <a:latin typeface="+mj-lt"/>
                <a:ea typeface="SimSun" pitchFamily="2" charset="-122"/>
                <a:cs typeface="Times New Roman" pitchFamily="18" charset="0"/>
              </a:rPr>
              <a:t>Reminds of the duty to stand up for human rights and justice</a:t>
            </a:r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410200"/>
            <a:ext cx="8715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191000" y="6400800"/>
            <a:ext cx="4800600" cy="373856"/>
          </a:xfrm>
        </p:spPr>
        <p:txBody>
          <a:bodyPr/>
          <a:lstStyle/>
          <a:p>
            <a:r>
              <a:rPr lang="en-US" sz="1400" b="1" dirty="0">
                <a:solidFill>
                  <a:srgbClr val="0070C0"/>
                </a:solidFill>
                <a:latin typeface="Candara" panose="020E0502030303020204" pitchFamily="34" charset="0"/>
              </a:rPr>
              <a:t>WWW.UNITEDSIKHS.ORG   l  CONTACT@UNITEDSIKHS.ORG</a:t>
            </a:r>
          </a:p>
        </p:txBody>
      </p:sp>
    </p:spTree>
    <p:extLst>
      <p:ext uri="{BB962C8B-B14F-4D97-AF65-F5344CB8AC3E}">
        <p14:creationId xmlns:p14="http://schemas.microsoft.com/office/powerpoint/2010/main" val="39715355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057400"/>
            <a:ext cx="2895600" cy="2055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 txBox="1">
            <a:spLocks/>
          </p:cNvSpPr>
          <p:nvPr/>
        </p:nvSpPr>
        <p:spPr>
          <a:xfrm>
            <a:off x="457200" y="381000"/>
            <a:ext cx="6934200" cy="7620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4400" u="sng" dirty="0" err="1"/>
              <a:t>K</a:t>
            </a:r>
            <a:r>
              <a:rPr lang="en-US" sz="4400" dirty="0" err="1"/>
              <a:t>achera</a:t>
            </a:r>
            <a:r>
              <a:rPr lang="en-US" sz="4400" dirty="0"/>
              <a:t>-Undershorts</a:t>
            </a:r>
          </a:p>
        </p:txBody>
      </p:sp>
      <p:sp>
        <p:nvSpPr>
          <p:cNvPr id="4" name="Rectangle 3"/>
          <p:cNvSpPr/>
          <p:nvPr/>
        </p:nvSpPr>
        <p:spPr>
          <a:xfrm>
            <a:off x="468086" y="2133600"/>
            <a:ext cx="4572000" cy="1031051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spcBef>
                <a:spcPts val="638"/>
              </a:spcBef>
              <a:buClr>
                <a:srgbClr val="000000"/>
              </a:buClr>
              <a:buSzPct val="45000"/>
              <a:buFont typeface="Wingdings" pitchFamily="2" charset="2"/>
              <a:buChar char="Ø"/>
            </a:pPr>
            <a:r>
              <a:rPr lang="en-US" altLang="en-US" sz="2800" dirty="0">
                <a:solidFill>
                  <a:srgbClr val="000000"/>
                </a:solidFill>
                <a:latin typeface="+mj-lt"/>
                <a:ea typeface="SimSun" pitchFamily="2" charset="-122"/>
              </a:rPr>
              <a:t>Cotton undershorts</a:t>
            </a:r>
          </a:p>
          <a:p>
            <a:pPr marL="457200" indent="-457200">
              <a:spcBef>
                <a:spcPts val="638"/>
              </a:spcBef>
              <a:buClr>
                <a:srgbClr val="000000"/>
              </a:buClr>
              <a:buSzPct val="45000"/>
              <a:buFont typeface="Wingdings" pitchFamily="2" charset="2"/>
              <a:buChar char="Ø"/>
            </a:pPr>
            <a:r>
              <a:rPr lang="en-US" altLang="en-US" sz="2800" dirty="0">
                <a:solidFill>
                  <a:srgbClr val="000000"/>
                </a:solidFill>
                <a:latin typeface="+mj-lt"/>
                <a:ea typeface="SimSun" pitchFamily="2" charset="-122"/>
                <a:cs typeface="Times New Roman" pitchFamily="18" charset="0"/>
              </a:rPr>
              <a:t>Worn at all times</a:t>
            </a:r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410200"/>
            <a:ext cx="8715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191000" y="6400800"/>
            <a:ext cx="4800600" cy="373856"/>
          </a:xfrm>
        </p:spPr>
        <p:txBody>
          <a:bodyPr/>
          <a:lstStyle/>
          <a:p>
            <a:r>
              <a:rPr lang="en-US" sz="1400" b="1" dirty="0">
                <a:solidFill>
                  <a:srgbClr val="0070C0"/>
                </a:solidFill>
                <a:latin typeface="Candara" panose="020E0502030303020204" pitchFamily="34" charset="0"/>
              </a:rPr>
              <a:t>WWW.UNITEDSIKHS.ORG   l  CONTACT@UNITEDSIKHS.ORG</a:t>
            </a:r>
          </a:p>
        </p:txBody>
      </p:sp>
    </p:spTree>
    <p:extLst>
      <p:ext uri="{BB962C8B-B14F-4D97-AF65-F5344CB8AC3E}">
        <p14:creationId xmlns:p14="http://schemas.microsoft.com/office/powerpoint/2010/main" val="17729284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457200" y="381000"/>
            <a:ext cx="6934200" cy="7620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4400" dirty="0"/>
              <a:t>Identifying Sikh Children</a:t>
            </a:r>
          </a:p>
        </p:txBody>
      </p:sp>
      <p:pic>
        <p:nvPicPr>
          <p:cNvPr id="1026" name="Picture 2" descr="http://www.unitedsikhs.org/PressReleases/cv3-26-12-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71600"/>
            <a:ext cx="6243382" cy="4191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410200"/>
            <a:ext cx="8715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191000" y="6400800"/>
            <a:ext cx="4800600" cy="373856"/>
          </a:xfrm>
        </p:spPr>
        <p:txBody>
          <a:bodyPr/>
          <a:lstStyle/>
          <a:p>
            <a:r>
              <a:rPr lang="en-US" sz="1400" b="1" dirty="0">
                <a:solidFill>
                  <a:srgbClr val="0070C0"/>
                </a:solidFill>
                <a:latin typeface="Candara" panose="020E0502030303020204" pitchFamily="34" charset="0"/>
              </a:rPr>
              <a:t>WWW.UNITEDSIKHS.ORG   l  CONTACT@UNITEDSIKHS.ORG</a:t>
            </a:r>
          </a:p>
        </p:txBody>
      </p:sp>
    </p:spTree>
    <p:extLst>
      <p:ext uri="{BB962C8B-B14F-4D97-AF65-F5344CB8AC3E}">
        <p14:creationId xmlns:p14="http://schemas.microsoft.com/office/powerpoint/2010/main" val="3466971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thelangarhall.com/wp-content/uploads/2009/07/Sikh_Stories_for_Kid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27" y="2438400"/>
            <a:ext cx="3912973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us.cdn1.123rf.com/168nwm/sararoom/sararoom1306/sararoom130600033/20480623-vector-illustration-of-cartoon-boy-and-girl-reading-a-boo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743200"/>
            <a:ext cx="402336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09600" y="1653570"/>
            <a:ext cx="37338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2700" dirty="0"/>
              <a:t>Look different</a:t>
            </a:r>
          </a:p>
          <a:p>
            <a:endParaRPr lang="en-US" dirty="0"/>
          </a:p>
        </p:txBody>
      </p:sp>
      <p:pic>
        <p:nvPicPr>
          <p:cNvPr id="8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410200"/>
            <a:ext cx="8715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62000" y="420469"/>
            <a:ext cx="78486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Why Are Sikh Students Bullied?</a:t>
            </a:r>
          </a:p>
          <a:p>
            <a:endParaRPr lang="en-US" sz="4100" dirty="0"/>
          </a:p>
        </p:txBody>
      </p:sp>
      <p:sp>
        <p:nvSpPr>
          <p:cNvPr id="7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191000" y="6400800"/>
            <a:ext cx="4800600" cy="373856"/>
          </a:xfrm>
        </p:spPr>
        <p:txBody>
          <a:bodyPr/>
          <a:lstStyle/>
          <a:p>
            <a:r>
              <a:rPr lang="en-US" sz="1400" b="1" dirty="0">
                <a:solidFill>
                  <a:srgbClr val="0070C0"/>
                </a:solidFill>
                <a:latin typeface="Candara" panose="020E0502030303020204" pitchFamily="34" charset="0"/>
              </a:rPr>
              <a:t>WWW.UNITEDSIKHS.ORG   l  CONTACT@UNITEDSIKHS.ORG</a:t>
            </a:r>
          </a:p>
        </p:txBody>
      </p:sp>
    </p:spTree>
    <p:extLst>
      <p:ext uri="{BB962C8B-B14F-4D97-AF65-F5344CB8AC3E}">
        <p14:creationId xmlns:p14="http://schemas.microsoft.com/office/powerpoint/2010/main" val="876905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Font typeface="+mj-lt"/>
              <a:buAutoNum type="arabicPeriod"/>
            </a:pPr>
            <a:r>
              <a:rPr lang="en-US" sz="3600" dirty="0"/>
              <a:t>What is bullying?</a:t>
            </a:r>
          </a:p>
          <a:p>
            <a:pPr marL="624078" indent="-514350">
              <a:buFont typeface="+mj-lt"/>
              <a:buAutoNum type="arabicPeriod"/>
            </a:pPr>
            <a:r>
              <a:rPr lang="en-US" sz="3600" dirty="0"/>
              <a:t>Who are Sikhs?</a:t>
            </a:r>
          </a:p>
          <a:p>
            <a:pPr marL="624078" indent="-514350">
              <a:buFont typeface="+mj-lt"/>
              <a:buAutoNum type="arabicPeriod"/>
            </a:pPr>
            <a:r>
              <a:rPr lang="en-US" sz="3600" dirty="0"/>
              <a:t>Why are Sikh students bullied?</a:t>
            </a:r>
          </a:p>
          <a:p>
            <a:pPr marL="624078" indent="-514350">
              <a:buFont typeface="+mj-lt"/>
              <a:buAutoNum type="arabicPeriod"/>
            </a:pPr>
            <a:r>
              <a:rPr lang="en-US" sz="3600" dirty="0"/>
              <a:t>What to do if you are bullied?</a:t>
            </a:r>
          </a:p>
          <a:p>
            <a:pPr marL="624078" indent="-514350">
              <a:buFont typeface="+mj-lt"/>
              <a:buAutoNum type="arabicPeriod"/>
            </a:pPr>
            <a:r>
              <a:rPr lang="en-US" sz="3600" dirty="0"/>
              <a:t>If you see someone being bullied</a:t>
            </a:r>
          </a:p>
          <a:p>
            <a:pPr marL="624078" indent="-514350">
              <a:buFont typeface="+mj-lt"/>
              <a:buAutoNum type="arabicPeriod"/>
            </a:pPr>
            <a:r>
              <a:rPr lang="en-US" sz="3600" dirty="0"/>
              <a:t>You might be bullying if…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Table of Contents</a:t>
            </a:r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410200"/>
            <a:ext cx="8715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191000" y="6400800"/>
            <a:ext cx="4800600" cy="373856"/>
          </a:xfrm>
        </p:spPr>
        <p:txBody>
          <a:bodyPr/>
          <a:lstStyle/>
          <a:p>
            <a:r>
              <a:rPr lang="en-US" sz="1400" b="1" dirty="0">
                <a:solidFill>
                  <a:srgbClr val="0070C0"/>
                </a:solidFill>
                <a:latin typeface="Candara" panose="020E0502030303020204" pitchFamily="34" charset="0"/>
              </a:rPr>
              <a:t>WWW.UNITEDSIKHS.ORG   l  CONTACT@UNITEDSIKHS.ORG</a:t>
            </a:r>
          </a:p>
        </p:txBody>
      </p:sp>
    </p:spTree>
    <p:extLst>
      <p:ext uri="{BB962C8B-B14F-4D97-AF65-F5344CB8AC3E}">
        <p14:creationId xmlns:p14="http://schemas.microsoft.com/office/powerpoint/2010/main" val="26619268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2000" y="1371600"/>
            <a:ext cx="50292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2700" dirty="0"/>
              <a:t>Different culture</a:t>
            </a:r>
          </a:p>
        </p:txBody>
      </p:sp>
      <p:pic>
        <p:nvPicPr>
          <p:cNvPr id="8194" name="Picture 2" descr="http://www.wilkeseastna.org/files/friendship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524000"/>
            <a:ext cx="5181600" cy="480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410200"/>
            <a:ext cx="8715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62000" y="420469"/>
            <a:ext cx="78486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Why Are Sikh Students Bullied?</a:t>
            </a:r>
          </a:p>
          <a:p>
            <a:endParaRPr lang="en-US" sz="4100" dirty="0"/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191000" y="6400800"/>
            <a:ext cx="4800600" cy="373856"/>
          </a:xfrm>
        </p:spPr>
        <p:txBody>
          <a:bodyPr/>
          <a:lstStyle/>
          <a:p>
            <a:r>
              <a:rPr lang="en-US" sz="1400" b="1" dirty="0">
                <a:solidFill>
                  <a:srgbClr val="0070C0"/>
                </a:solidFill>
                <a:latin typeface="Candara" panose="020E0502030303020204" pitchFamily="34" charset="0"/>
              </a:rPr>
              <a:t>WWW.UNITEDSIKHS.ORG   l  CONTACT@UNITEDSIKHS.ORG</a:t>
            </a:r>
          </a:p>
        </p:txBody>
      </p:sp>
    </p:spTree>
    <p:extLst>
      <p:ext uri="{BB962C8B-B14F-4D97-AF65-F5344CB8AC3E}">
        <p14:creationId xmlns:p14="http://schemas.microsoft.com/office/powerpoint/2010/main" val="2710564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Examples of Sikh Students Bullied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5627" y="2115859"/>
            <a:ext cx="42308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2800" dirty="0" err="1"/>
              <a:t>Patka</a:t>
            </a:r>
            <a:r>
              <a:rPr lang="en-US" sz="2800" dirty="0"/>
              <a:t> set on fire in a High School in NJ</a:t>
            </a:r>
          </a:p>
          <a:p>
            <a:pPr marL="457200" indent="-457200">
              <a:buFont typeface="Wingdings" pitchFamily="2" charset="2"/>
              <a:buChar char="Ø"/>
            </a:pPr>
            <a:endParaRPr lang="en-US" sz="2800" dirty="0"/>
          </a:p>
          <a:p>
            <a:r>
              <a:rPr lang="en-US" dirty="0"/>
              <a:t>-A </a:t>
            </a:r>
            <a:r>
              <a:rPr lang="en-US" dirty="0" err="1"/>
              <a:t>patka</a:t>
            </a:r>
            <a:r>
              <a:rPr lang="en-US" dirty="0"/>
              <a:t> is a small turban worn by Sikh Students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475" y="1828800"/>
            <a:ext cx="4175125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410200"/>
            <a:ext cx="8715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191000" y="6400800"/>
            <a:ext cx="4800600" cy="373856"/>
          </a:xfrm>
        </p:spPr>
        <p:txBody>
          <a:bodyPr/>
          <a:lstStyle/>
          <a:p>
            <a:r>
              <a:rPr lang="en-US" sz="1400" b="1" dirty="0">
                <a:solidFill>
                  <a:srgbClr val="0070C0"/>
                </a:solidFill>
                <a:latin typeface="Candara" panose="020E0502030303020204" pitchFamily="34" charset="0"/>
              </a:rPr>
              <a:t>WWW.UNITEDSIKHS.ORG   l  CONTACT@UNITEDSIKHS.ORG</a:t>
            </a:r>
          </a:p>
        </p:txBody>
      </p:sp>
    </p:spTree>
    <p:extLst>
      <p:ext uri="{BB962C8B-B14F-4D97-AF65-F5344CB8AC3E}">
        <p14:creationId xmlns:p14="http://schemas.microsoft.com/office/powerpoint/2010/main" val="13884905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rtlCol="0" anchor="ctr">
            <a:normAutofit fontScale="9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/>
              <a:t>Examples of Sikh Students Bullied</a:t>
            </a:r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770063"/>
            <a:ext cx="2303463" cy="364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09600" y="2057400"/>
            <a:ext cx="533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2800" dirty="0"/>
              <a:t>A Sikh student punched with a key at a High School in Richmond Hill, Queens, NY</a:t>
            </a:r>
          </a:p>
        </p:txBody>
      </p:sp>
      <p:pic>
        <p:nvPicPr>
          <p:cNvPr id="7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410200"/>
            <a:ext cx="8715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191000" y="6400800"/>
            <a:ext cx="4800600" cy="373856"/>
          </a:xfrm>
        </p:spPr>
        <p:txBody>
          <a:bodyPr/>
          <a:lstStyle/>
          <a:p>
            <a:r>
              <a:rPr lang="en-US" sz="1400" b="1" dirty="0">
                <a:solidFill>
                  <a:srgbClr val="0070C0"/>
                </a:solidFill>
                <a:latin typeface="Candara" panose="020E0502030303020204" pitchFamily="34" charset="0"/>
              </a:rPr>
              <a:t>WWW.UNITEDSIKHS.ORG   l  CONTACT@UNITEDSIKHS.ORG</a:t>
            </a:r>
          </a:p>
        </p:txBody>
      </p:sp>
    </p:spTree>
    <p:extLst>
      <p:ext uri="{BB962C8B-B14F-4D97-AF65-F5344CB8AC3E}">
        <p14:creationId xmlns:p14="http://schemas.microsoft.com/office/powerpoint/2010/main" val="27828973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class4bds.files.wordpress.com/2011/11/clip_image0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202" y="1295400"/>
            <a:ext cx="5384798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0499" y="2819400"/>
            <a:ext cx="392430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600" dirty="0"/>
              <a:t>Never keep it a secret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2000" y="420469"/>
            <a:ext cx="78486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What To Do If You Are Bullied?</a:t>
            </a:r>
          </a:p>
          <a:p>
            <a:endParaRPr lang="en-US" sz="4100" dirty="0"/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410200"/>
            <a:ext cx="8715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191000" y="6400800"/>
            <a:ext cx="4800600" cy="373856"/>
          </a:xfrm>
        </p:spPr>
        <p:txBody>
          <a:bodyPr/>
          <a:lstStyle/>
          <a:p>
            <a:r>
              <a:rPr lang="en-US" sz="1400" b="1" dirty="0">
                <a:solidFill>
                  <a:srgbClr val="0070C0"/>
                </a:solidFill>
                <a:latin typeface="Candara" panose="020E0502030303020204" pitchFamily="34" charset="0"/>
              </a:rPr>
              <a:t>WWW.UNITEDSIKHS.ORG   l  CONTACT@UNITEDSIKHS.ORG</a:t>
            </a:r>
          </a:p>
        </p:txBody>
      </p:sp>
    </p:spTree>
    <p:extLst>
      <p:ext uri="{BB962C8B-B14F-4D97-AF65-F5344CB8AC3E}">
        <p14:creationId xmlns:p14="http://schemas.microsoft.com/office/powerpoint/2010/main" val="17931727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420469"/>
            <a:ext cx="78486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What To Do If You Are Bullied?</a:t>
            </a:r>
          </a:p>
          <a:p>
            <a:endParaRPr lang="en-US" sz="4100" dirty="0"/>
          </a:p>
        </p:txBody>
      </p:sp>
      <p:pic>
        <p:nvPicPr>
          <p:cNvPr id="11266" name="Picture 2" descr="http://images.sodahead.com/polls/003248461/161153970_Moms_blog__Tattling_answer_1_xlarge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219200"/>
            <a:ext cx="3750130" cy="403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9600" y="2323743"/>
            <a:ext cx="3924301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200" dirty="0"/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/>
              <a:t>Talk to someone you trust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/>
              <a:t>If that person can’t help, go to someone else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sz="2200" dirty="0"/>
          </a:p>
          <a:p>
            <a:endParaRPr lang="en-US" dirty="0"/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410200"/>
            <a:ext cx="8715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191000" y="6400800"/>
            <a:ext cx="4800600" cy="373856"/>
          </a:xfrm>
        </p:spPr>
        <p:txBody>
          <a:bodyPr/>
          <a:lstStyle/>
          <a:p>
            <a:r>
              <a:rPr lang="en-US" sz="1400" b="1" dirty="0">
                <a:solidFill>
                  <a:srgbClr val="0070C0"/>
                </a:solidFill>
                <a:latin typeface="Candara" panose="020E0502030303020204" pitchFamily="34" charset="0"/>
              </a:rPr>
              <a:t>WWW.UNITEDSIKHS.ORG   l  CONTACT@UNITEDSIKHS.ORG</a:t>
            </a:r>
          </a:p>
        </p:txBody>
      </p:sp>
    </p:spTree>
    <p:extLst>
      <p:ext uri="{BB962C8B-B14F-4D97-AF65-F5344CB8AC3E}">
        <p14:creationId xmlns:p14="http://schemas.microsoft.com/office/powerpoint/2010/main" val="2685141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yashwantnaik.com/wp-content/uploads/2014/01/all-pan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971800"/>
            <a:ext cx="8027285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95400" y="1272514"/>
            <a:ext cx="6705600" cy="1775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500" dirty="0"/>
              <a:t>Try to surround yourself with friends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500" dirty="0"/>
              <a:t>Try not to let the bully see that you are upset</a:t>
            </a:r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410200"/>
            <a:ext cx="8715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62000" y="304800"/>
            <a:ext cx="78486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What To Do If You Are Bullied?</a:t>
            </a:r>
          </a:p>
          <a:p>
            <a:endParaRPr lang="en-US" sz="4100" dirty="0"/>
          </a:p>
        </p:txBody>
      </p:sp>
      <p:sp>
        <p:nvSpPr>
          <p:cNvPr id="7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191000" y="6400800"/>
            <a:ext cx="4800600" cy="373856"/>
          </a:xfrm>
        </p:spPr>
        <p:txBody>
          <a:bodyPr/>
          <a:lstStyle/>
          <a:p>
            <a:r>
              <a:rPr lang="en-US" sz="1400" b="1" dirty="0">
                <a:solidFill>
                  <a:srgbClr val="0070C0"/>
                </a:solidFill>
                <a:latin typeface="Candara" panose="020E0502030303020204" pitchFamily="34" charset="0"/>
              </a:rPr>
              <a:t>WWW.UNITEDSIKHS.ORG   l  CONTACT@UNITEDSIKHS.ORG</a:t>
            </a:r>
          </a:p>
        </p:txBody>
      </p:sp>
    </p:spTree>
    <p:extLst>
      <p:ext uri="{BB962C8B-B14F-4D97-AF65-F5344CB8AC3E}">
        <p14:creationId xmlns:p14="http://schemas.microsoft.com/office/powerpoint/2010/main" val="29414235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304800"/>
            <a:ext cx="78486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What To Do If You Are Bullied?</a:t>
            </a:r>
          </a:p>
          <a:p>
            <a:endParaRPr lang="en-US" sz="4100" dirty="0"/>
          </a:p>
        </p:txBody>
      </p:sp>
      <p:pic>
        <p:nvPicPr>
          <p:cNvPr id="14338" name="Picture 2" descr="https://c1.staticflickr.com/3/2251/1862196407_eb459f29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990600"/>
            <a:ext cx="4381499" cy="4381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9600" y="1981200"/>
            <a:ext cx="392430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200" dirty="0"/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/>
              <a:t>Be confident in yourself</a:t>
            </a:r>
          </a:p>
          <a:p>
            <a:endParaRPr lang="en-US" sz="2400" dirty="0"/>
          </a:p>
          <a:p>
            <a:pPr marL="342900" indent="-342900">
              <a:buFont typeface="Wingdings" pitchFamily="2" charset="2"/>
              <a:buChar char="Ø"/>
            </a:pPr>
            <a:r>
              <a:rPr lang="en-US" sz="2200" dirty="0"/>
              <a:t>Bullies don’t like people who are not afraid</a:t>
            </a:r>
          </a:p>
          <a:p>
            <a:endParaRPr lang="en-US" dirty="0"/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410200"/>
            <a:ext cx="8715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191000" y="6400800"/>
            <a:ext cx="4800600" cy="373856"/>
          </a:xfrm>
        </p:spPr>
        <p:txBody>
          <a:bodyPr/>
          <a:lstStyle/>
          <a:p>
            <a:r>
              <a:rPr lang="en-US" sz="1400" b="1" dirty="0">
                <a:solidFill>
                  <a:srgbClr val="0070C0"/>
                </a:solidFill>
                <a:latin typeface="Candara" panose="020E0502030303020204" pitchFamily="34" charset="0"/>
              </a:rPr>
              <a:t>WWW.UNITEDSIKHS.ORG   l  CONTACT@UNITEDSIKHS.ORG</a:t>
            </a:r>
          </a:p>
        </p:txBody>
      </p:sp>
    </p:spTree>
    <p:extLst>
      <p:ext uri="{BB962C8B-B14F-4D97-AF65-F5344CB8AC3E}">
        <p14:creationId xmlns:p14="http://schemas.microsoft.com/office/powerpoint/2010/main" val="6390313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457200"/>
            <a:ext cx="762000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If You See Someone Being Bullied</a:t>
            </a:r>
          </a:p>
          <a:p>
            <a:endParaRPr lang="en-US" sz="4100" dirty="0"/>
          </a:p>
        </p:txBody>
      </p:sp>
      <p:pic>
        <p:nvPicPr>
          <p:cNvPr id="3" name="Picture 2" descr="http://www.parentwellbeing.com/blog/wp-content/uploads/2011/11/cyber-bullying-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398" y="1752600"/>
            <a:ext cx="2981802" cy="326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9600" y="1981200"/>
            <a:ext cx="3924301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200" dirty="0"/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/>
              <a:t>Try to stop it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/>
              <a:t>Help the person being bullied and tell an adult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sz="2200" dirty="0"/>
          </a:p>
          <a:p>
            <a:endParaRPr lang="en-US" dirty="0"/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410200"/>
            <a:ext cx="8715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191000" y="6400800"/>
            <a:ext cx="4800600" cy="373856"/>
          </a:xfrm>
        </p:spPr>
        <p:txBody>
          <a:bodyPr/>
          <a:lstStyle/>
          <a:p>
            <a:r>
              <a:rPr lang="en-US" sz="1400" b="1" dirty="0">
                <a:solidFill>
                  <a:srgbClr val="0070C0"/>
                </a:solidFill>
                <a:latin typeface="Candara" panose="020E0502030303020204" pitchFamily="34" charset="0"/>
              </a:rPr>
              <a:t>WWW.UNITEDSIKHS.ORG   l  CONTACT@UNITEDSIKHS.ORG</a:t>
            </a:r>
          </a:p>
        </p:txBody>
      </p:sp>
    </p:spTree>
    <p:extLst>
      <p:ext uri="{BB962C8B-B14F-4D97-AF65-F5344CB8AC3E}">
        <p14:creationId xmlns:p14="http://schemas.microsoft.com/office/powerpoint/2010/main" val="18557508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457200"/>
            <a:ext cx="762000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If You See Someone Being Bullied</a:t>
            </a:r>
          </a:p>
          <a:p>
            <a:endParaRPr lang="en-US" sz="4100" dirty="0"/>
          </a:p>
        </p:txBody>
      </p:sp>
      <p:pic>
        <p:nvPicPr>
          <p:cNvPr id="15362" name="Picture 2" descr="http://www.cartoonaday.com/images/cartoons/2013/03/stop-bullying-cartoon-598x41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75"/>
          <a:stretch/>
        </p:blipFill>
        <p:spPr bwMode="auto">
          <a:xfrm>
            <a:off x="3748200" y="1431303"/>
            <a:ext cx="5300549" cy="3064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8600" y="1981200"/>
            <a:ext cx="3276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altLang="en-US" sz="2200" dirty="0">
                <a:solidFill>
                  <a:srgbClr val="000000"/>
                </a:solidFill>
                <a:ea typeface="SimSun" pitchFamily="2" charset="-122"/>
                <a:cs typeface="Times New Roman" pitchFamily="18" charset="0"/>
              </a:rPr>
              <a:t>If you do nothing, you're saying that bullying is okay with you.</a:t>
            </a:r>
          </a:p>
          <a:p>
            <a:pPr marL="457200" indent="-457200">
              <a:buFont typeface="Wingdings" pitchFamily="2" charset="2"/>
              <a:buChar char="Ø"/>
            </a:pPr>
            <a:endParaRPr lang="en-US" sz="2200" dirty="0">
              <a:solidFill>
                <a:srgbClr val="000000"/>
              </a:solidFill>
              <a:ea typeface="SimSun" pitchFamily="2" charset="-122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n-US" altLang="en-US" sz="2200" dirty="0">
                <a:solidFill>
                  <a:srgbClr val="000000"/>
                </a:solidFill>
                <a:ea typeface="SimSun" pitchFamily="2" charset="-122"/>
                <a:cs typeface="Times New Roman" pitchFamily="18" charset="0"/>
              </a:rPr>
              <a:t>It is best to treat others the way you would like to be treated.</a:t>
            </a:r>
            <a:endParaRPr lang="en-US" sz="2200" dirty="0"/>
          </a:p>
          <a:p>
            <a:endParaRPr lang="en-US" dirty="0"/>
          </a:p>
        </p:txBody>
      </p:sp>
      <p:pic>
        <p:nvPicPr>
          <p:cNvPr id="7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410200"/>
            <a:ext cx="8715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191000" y="6400800"/>
            <a:ext cx="4800600" cy="373856"/>
          </a:xfrm>
        </p:spPr>
        <p:txBody>
          <a:bodyPr/>
          <a:lstStyle/>
          <a:p>
            <a:r>
              <a:rPr lang="en-US" sz="1400" b="1" dirty="0">
                <a:solidFill>
                  <a:srgbClr val="0070C0"/>
                </a:solidFill>
                <a:latin typeface="Candara" panose="020E0502030303020204" pitchFamily="34" charset="0"/>
              </a:rPr>
              <a:t>WWW.UNITEDSIKHS.ORG   l  CONTACT@UNITEDSIKHS.ORG</a:t>
            </a:r>
          </a:p>
        </p:txBody>
      </p:sp>
    </p:spTree>
    <p:extLst>
      <p:ext uri="{BB962C8B-B14F-4D97-AF65-F5344CB8AC3E}">
        <p14:creationId xmlns:p14="http://schemas.microsoft.com/office/powerpoint/2010/main" val="14687860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457200"/>
            <a:ext cx="762000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You might be bullying if…</a:t>
            </a:r>
          </a:p>
          <a:p>
            <a:endParaRPr lang="en-US" sz="4100" dirty="0"/>
          </a:p>
        </p:txBody>
      </p:sp>
      <p:pic>
        <p:nvPicPr>
          <p:cNvPr id="17410" name="Picture 2" descr="http://www.clipartbest.com/cliparts/pi5/MzG/pi5MzG7iB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475998"/>
            <a:ext cx="2117725" cy="3934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9600" y="1676400"/>
            <a:ext cx="46482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000" dirty="0"/>
              <a:t>Is there a kid that you make jokes about?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sz="2000" dirty="0"/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/>
              <a:t>Have you ever made fun of someone?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sz="2000" dirty="0"/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/>
              <a:t>Have you ever joined in making jokes about someone, either in person or online?</a:t>
            </a:r>
          </a:p>
          <a:p>
            <a:endParaRPr lang="en-US" sz="2000" dirty="0"/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410200"/>
            <a:ext cx="8715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191000" y="6400800"/>
            <a:ext cx="4800600" cy="373856"/>
          </a:xfrm>
        </p:spPr>
        <p:txBody>
          <a:bodyPr/>
          <a:lstStyle/>
          <a:p>
            <a:r>
              <a:rPr lang="en-US" sz="1400" b="1" dirty="0">
                <a:solidFill>
                  <a:srgbClr val="0070C0"/>
                </a:solidFill>
                <a:latin typeface="Candara" panose="020E0502030303020204" pitchFamily="34" charset="0"/>
              </a:rPr>
              <a:t>WWW.UNITEDSIKHS.ORG   l  CONTACT@UNITEDSIKHS.ORG</a:t>
            </a:r>
          </a:p>
        </p:txBody>
      </p:sp>
    </p:spTree>
    <p:extLst>
      <p:ext uri="{BB962C8B-B14F-4D97-AF65-F5344CB8AC3E}">
        <p14:creationId xmlns:p14="http://schemas.microsoft.com/office/powerpoint/2010/main" val="924582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latin typeface="American Typewriter"/>
                <a:cs typeface="American Typewriter"/>
              </a:rPr>
              <a:t>Bullying is when someone tries to hurt or attack someone else by…</a:t>
            </a:r>
          </a:p>
          <a:p>
            <a:endParaRPr lang="en-US" sz="2800" dirty="0">
              <a:latin typeface="American Typewriter"/>
              <a:cs typeface="American Typewriter"/>
            </a:endParaRPr>
          </a:p>
          <a:p>
            <a:pPr marL="393192" lvl="1" indent="0">
              <a:buNone/>
            </a:pPr>
            <a:endParaRPr lang="en-US" sz="2400" dirty="0">
              <a:latin typeface="American Typewriter"/>
              <a:cs typeface="American Typewriter"/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Bullying?</a:t>
            </a:r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410200"/>
            <a:ext cx="8715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http://270c81.medialib.glogster.com/media/fa/fa43947198bd4718905bec790422db13cac7936d3f4d10f5245e5369cc4effa6/fs762041-jpg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11"/>
          <a:stretch/>
        </p:blipFill>
        <p:spPr bwMode="auto">
          <a:xfrm>
            <a:off x="3809999" y="2743200"/>
            <a:ext cx="4796631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85800" y="3052227"/>
            <a:ext cx="32004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buFont typeface="Wingdings" pitchFamily="2" charset="2"/>
              <a:buChar char="Ø"/>
            </a:pPr>
            <a:r>
              <a:rPr lang="en-US" sz="2500" dirty="0">
                <a:latin typeface="American Typewriter"/>
                <a:cs typeface="American Typewriter"/>
              </a:rPr>
              <a:t>Making them feel uncomfortable</a:t>
            </a:r>
          </a:p>
          <a:p>
            <a:endParaRPr lang="en-US" dirty="0"/>
          </a:p>
        </p:txBody>
      </p:sp>
      <p:sp>
        <p:nvSpPr>
          <p:cNvPr id="7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191000" y="6400800"/>
            <a:ext cx="4800600" cy="373856"/>
          </a:xfrm>
        </p:spPr>
        <p:txBody>
          <a:bodyPr/>
          <a:lstStyle/>
          <a:p>
            <a:r>
              <a:rPr lang="en-US" sz="1400" b="1" dirty="0">
                <a:solidFill>
                  <a:srgbClr val="0070C0"/>
                </a:solidFill>
                <a:latin typeface="Candara" panose="020E0502030303020204" pitchFamily="34" charset="0"/>
              </a:rPr>
              <a:t>WWW.UNITEDSIKHS.ORG   l  CONTACT@UNITEDSIKHS.ORG</a:t>
            </a:r>
          </a:p>
        </p:txBody>
      </p:sp>
    </p:spTree>
    <p:extLst>
      <p:ext uri="{BB962C8B-B14F-4D97-AF65-F5344CB8AC3E}">
        <p14:creationId xmlns:p14="http://schemas.microsoft.com/office/powerpoint/2010/main" val="20858395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14104"/>
            <a:ext cx="762000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If You Are Bullying…</a:t>
            </a:r>
          </a:p>
          <a:p>
            <a:endParaRPr lang="en-US" sz="4100" dirty="0"/>
          </a:p>
        </p:txBody>
      </p:sp>
      <p:pic>
        <p:nvPicPr>
          <p:cNvPr id="18434" name="Picture 2" descr="http://2.bp.blogspot.com/-vFBLwfBVEsU/Tx41jX9bsCI/AAAAAAAACTw/m_MeJToke4Y/s1600/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663" y="1434544"/>
            <a:ext cx="3190875" cy="3806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3400" y="1617243"/>
            <a:ext cx="46482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altLang="en-US" sz="2000" dirty="0">
                <a:solidFill>
                  <a:srgbClr val="000000"/>
                </a:solidFill>
                <a:cs typeface="Times New Roman" pitchFamily="18" charset="0"/>
              </a:rPr>
              <a:t>Think about why you do it and how you were feeling at the time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altLang="en-US" sz="2000" dirty="0">
              <a:solidFill>
                <a:srgbClr val="000000"/>
              </a:solidFill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altLang="en-US" sz="2000" dirty="0">
                <a:solidFill>
                  <a:srgbClr val="000000"/>
                </a:solidFill>
                <a:cs typeface="Times New Roman" pitchFamily="18" charset="0"/>
              </a:rPr>
              <a:t>Remember, it's best to treat others the way you would like to be treated. 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altLang="en-US" sz="2000" dirty="0">
              <a:solidFill>
                <a:srgbClr val="000000"/>
              </a:solidFill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altLang="en-US" sz="2000" dirty="0">
                <a:cs typeface="Times New Roman" pitchFamily="18" charset="0"/>
              </a:rPr>
              <a:t>Speak to School Counselor(s), Teacher(s), Principal, or a Parent about it</a:t>
            </a:r>
            <a:endParaRPr lang="en-US" sz="2000" dirty="0"/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410200"/>
            <a:ext cx="8715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191000" y="6400800"/>
            <a:ext cx="4800600" cy="373856"/>
          </a:xfrm>
        </p:spPr>
        <p:txBody>
          <a:bodyPr/>
          <a:lstStyle/>
          <a:p>
            <a:r>
              <a:rPr lang="en-US" sz="1400" b="1" dirty="0">
                <a:solidFill>
                  <a:srgbClr val="0070C0"/>
                </a:solidFill>
                <a:latin typeface="Candara" panose="020E0502030303020204" pitchFamily="34" charset="0"/>
              </a:rPr>
              <a:t>WWW.UNITEDSIKHS.ORG   l  CONTACT@UNITEDSIKHS.ORG</a:t>
            </a:r>
          </a:p>
        </p:txBody>
      </p:sp>
    </p:spTree>
    <p:extLst>
      <p:ext uri="{BB962C8B-B14F-4D97-AF65-F5344CB8AC3E}">
        <p14:creationId xmlns:p14="http://schemas.microsoft.com/office/powerpoint/2010/main" val="42905082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661684"/>
            <a:ext cx="7315200" cy="4358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400" dirty="0"/>
              <a:t>Department of Health and Human Services: </a:t>
            </a:r>
            <a:r>
              <a:rPr lang="en-US" altLang="en-US" sz="2400" dirty="0">
                <a:solidFill>
                  <a:schemeClr val="accent1"/>
                </a:solidFill>
              </a:rPr>
              <a:t>http://stopbullyingnow.hrsa.gov/adults/catalog-of-resources.aspx</a:t>
            </a:r>
          </a:p>
          <a:p>
            <a:pPr>
              <a:lnSpc>
                <a:spcPct val="90000"/>
              </a:lnSpc>
            </a:pPr>
            <a:endParaRPr lang="en-US" altLang="en-US" sz="2400" dirty="0">
              <a:solidFill>
                <a:schemeClr val="accent1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2400" dirty="0"/>
              <a:t>Anti Defamation League: </a:t>
            </a:r>
            <a:r>
              <a:rPr lang="en-US" altLang="en-US" sz="2400" dirty="0">
                <a:solidFill>
                  <a:schemeClr val="accent1"/>
                </a:solidFill>
              </a:rPr>
              <a:t>http://www.adl.org/education/no_bullying.asp</a:t>
            </a:r>
          </a:p>
          <a:p>
            <a:pPr>
              <a:lnSpc>
                <a:spcPct val="90000"/>
              </a:lnSpc>
            </a:pPr>
            <a:endParaRPr lang="en-US" altLang="en-US" sz="2400" dirty="0">
              <a:solidFill>
                <a:srgbClr val="191966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2400" dirty="0"/>
              <a:t>Cyber-Bullying Research Center: </a:t>
            </a:r>
            <a:r>
              <a:rPr lang="en-US" altLang="en-US" sz="2400" dirty="0">
                <a:solidFill>
                  <a:schemeClr val="accent1"/>
                </a:solidFill>
              </a:rPr>
              <a:t>http://www.cyberbullying.us/</a:t>
            </a:r>
          </a:p>
          <a:p>
            <a:pPr>
              <a:lnSpc>
                <a:spcPct val="90000"/>
              </a:lnSpc>
            </a:pPr>
            <a:endParaRPr lang="en-US" altLang="en-US" sz="2400" dirty="0">
              <a:solidFill>
                <a:schemeClr val="accent1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2400" dirty="0"/>
              <a:t>Department of Education: </a:t>
            </a:r>
            <a:r>
              <a:rPr lang="en-US" altLang="en-US" sz="2400" dirty="0">
                <a:solidFill>
                  <a:schemeClr val="accent1"/>
                </a:solidFill>
              </a:rPr>
              <a:t>http://www.findyouthinfo.gov/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143000" y="457200"/>
            <a:ext cx="762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Additional Resources</a:t>
            </a:r>
            <a:endParaRPr lang="en-US" sz="4100" dirty="0"/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410200"/>
            <a:ext cx="8715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191000" y="6400800"/>
            <a:ext cx="4800600" cy="373856"/>
          </a:xfrm>
        </p:spPr>
        <p:txBody>
          <a:bodyPr/>
          <a:lstStyle/>
          <a:p>
            <a:r>
              <a:rPr lang="en-US" sz="1400" b="1" dirty="0">
                <a:solidFill>
                  <a:srgbClr val="0070C0"/>
                </a:solidFill>
                <a:latin typeface="Candara" panose="020E0502030303020204" pitchFamily="34" charset="0"/>
              </a:rPr>
              <a:t>WWW.UNITEDSIKHS.ORG   l  CONTACT@UNITEDSIKHS.ORG</a:t>
            </a:r>
          </a:p>
        </p:txBody>
      </p:sp>
    </p:spTree>
    <p:extLst>
      <p:ext uri="{BB962C8B-B14F-4D97-AF65-F5344CB8AC3E}">
        <p14:creationId xmlns:p14="http://schemas.microsoft.com/office/powerpoint/2010/main" val="24469108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76990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457200"/>
            <a:ext cx="7620000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WE CAN END BULLYING BY WORKING TOGETHER</a:t>
            </a:r>
          </a:p>
          <a:p>
            <a:pPr algn="ctr"/>
            <a:endParaRPr lang="en-US" sz="3600" dirty="0"/>
          </a:p>
          <a:p>
            <a:endParaRPr lang="en-US" sz="4100" dirty="0"/>
          </a:p>
        </p:txBody>
      </p:sp>
      <p:pic>
        <p:nvPicPr>
          <p:cNvPr id="4" name="Picture 6" descr="http://unitedsikhs.org/US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752600"/>
            <a:ext cx="2813734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86000" y="5105400"/>
            <a:ext cx="4800600" cy="1142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en-US" dirty="0"/>
              <a:t>JAF, POB 7203 </a:t>
            </a: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en-US" dirty="0"/>
              <a:t>New York, NY 10116, USA</a:t>
            </a: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en-US" dirty="0"/>
              <a:t>718-441-6644</a:t>
            </a:r>
          </a:p>
          <a:p>
            <a:endParaRPr lang="en-US" dirty="0"/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191000" y="6400800"/>
            <a:ext cx="4800600" cy="373856"/>
          </a:xfrm>
        </p:spPr>
        <p:txBody>
          <a:bodyPr/>
          <a:lstStyle/>
          <a:p>
            <a:r>
              <a:rPr lang="en-US" sz="1400" b="1" dirty="0">
                <a:solidFill>
                  <a:srgbClr val="0070C0"/>
                </a:solidFill>
                <a:latin typeface="Candara" panose="020E0502030303020204" pitchFamily="34" charset="0"/>
              </a:rPr>
              <a:t>WWW.UNITEDSIKHS.ORG   l  CONTACT@UNITEDSIKHS.ORG</a:t>
            </a:r>
          </a:p>
        </p:txBody>
      </p:sp>
      <p:pic>
        <p:nvPicPr>
          <p:cNvPr id="7" name="Picture 6" descr="C:\Users\Sun Kaur\Documents\UNITED SIKHS Aug2014\UNITED SIKHS Office_Stationary\Social Media Logos\redes-sociais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5486400"/>
            <a:ext cx="750570" cy="7612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2678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vigilantemma.files.wordpress.com/2014/02/bullying-cartoon-big-e13920517484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403" y="1219200"/>
            <a:ext cx="3210597" cy="451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62000" y="2156698"/>
            <a:ext cx="37338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>
              <a:buFont typeface="Wingdings" pitchFamily="2" charset="2"/>
              <a:buChar char="Ø"/>
            </a:pPr>
            <a:r>
              <a:rPr lang="en-US" sz="2800" dirty="0">
                <a:latin typeface="American Typewriter"/>
                <a:cs typeface="American Typewriter"/>
              </a:rPr>
              <a:t>Hurting them by kicking, hitting, pushing, tripping etc…</a:t>
            </a:r>
          </a:p>
          <a:p>
            <a:endParaRPr lang="en-US" dirty="0"/>
          </a:p>
        </p:txBody>
      </p:sp>
      <p:pic>
        <p:nvPicPr>
          <p:cNvPr id="7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410200"/>
            <a:ext cx="8715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What is Bullying?</a:t>
            </a:r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191000" y="6400800"/>
            <a:ext cx="4800600" cy="373856"/>
          </a:xfrm>
        </p:spPr>
        <p:txBody>
          <a:bodyPr/>
          <a:lstStyle/>
          <a:p>
            <a:r>
              <a:rPr lang="en-US" sz="1400" b="1" dirty="0">
                <a:solidFill>
                  <a:srgbClr val="0070C0"/>
                </a:solidFill>
                <a:latin typeface="Candara" panose="020E0502030303020204" pitchFamily="34" charset="0"/>
              </a:rPr>
              <a:t>WWW.UNITEDSIKHS.ORG   l  CONTACT@UNITEDSIKHS.ORG</a:t>
            </a:r>
          </a:p>
        </p:txBody>
      </p:sp>
    </p:spTree>
    <p:extLst>
      <p:ext uri="{BB962C8B-B14F-4D97-AF65-F5344CB8AC3E}">
        <p14:creationId xmlns:p14="http://schemas.microsoft.com/office/powerpoint/2010/main" val="834900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auwatosawest.com/wp-content/uploads/2011/01/Polis-bullying-cartoon-smaller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398" y="1371600"/>
            <a:ext cx="4895602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9600" y="2281297"/>
            <a:ext cx="3352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itchFamily="2" charset="2"/>
              <a:buChar char="Ø"/>
            </a:pPr>
            <a:r>
              <a:rPr lang="en-US" sz="3200" dirty="0"/>
              <a:t> Name calling and spreading nasty rumors.</a:t>
            </a:r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410200"/>
            <a:ext cx="8715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2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/>
              <a:t>What is Bullying?</a:t>
            </a:r>
            <a:endParaRPr lang="en-US" dirty="0"/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191000" y="6400800"/>
            <a:ext cx="4800600" cy="373856"/>
          </a:xfrm>
        </p:spPr>
        <p:txBody>
          <a:bodyPr/>
          <a:lstStyle/>
          <a:p>
            <a:r>
              <a:rPr lang="en-US" sz="1400" b="1" dirty="0">
                <a:solidFill>
                  <a:srgbClr val="0070C0"/>
                </a:solidFill>
                <a:latin typeface="Candara" panose="020E0502030303020204" pitchFamily="34" charset="0"/>
              </a:rPr>
              <a:t>WWW.UNITEDSIKHS.ORG   l  CONTACT@UNITEDSIKHS.ORG</a:t>
            </a:r>
          </a:p>
        </p:txBody>
      </p:sp>
    </p:spTree>
    <p:extLst>
      <p:ext uri="{BB962C8B-B14F-4D97-AF65-F5344CB8AC3E}">
        <p14:creationId xmlns:p14="http://schemas.microsoft.com/office/powerpoint/2010/main" val="3513377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ullyshape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159" y="1524000"/>
            <a:ext cx="5145641" cy="2895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extBox 1"/>
          <p:cNvSpPr txBox="1"/>
          <p:nvPr/>
        </p:nvSpPr>
        <p:spPr>
          <a:xfrm>
            <a:off x="685800" y="2133600"/>
            <a:ext cx="2667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itchFamily="2" charset="2"/>
              <a:buChar char="Ø"/>
            </a:pPr>
            <a:r>
              <a:rPr lang="en-US" sz="2800" dirty="0"/>
              <a:t>Hurting the other person over and over.</a:t>
            </a:r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410200"/>
            <a:ext cx="8715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2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/>
              <a:t>What is Bullying?</a:t>
            </a:r>
            <a:endParaRPr lang="en-US" dirty="0"/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191000" y="6400800"/>
            <a:ext cx="4800600" cy="373856"/>
          </a:xfrm>
        </p:spPr>
        <p:txBody>
          <a:bodyPr/>
          <a:lstStyle/>
          <a:p>
            <a:r>
              <a:rPr lang="en-US" sz="1400" b="1" dirty="0">
                <a:solidFill>
                  <a:srgbClr val="0070C0"/>
                </a:solidFill>
                <a:latin typeface="Candara" panose="020E0502030303020204" pitchFamily="34" charset="0"/>
              </a:rPr>
              <a:t>WWW.UNITEDSIKHS.ORG   l  CONTACT@UNITEDSIKHS.ORG</a:t>
            </a:r>
          </a:p>
        </p:txBody>
      </p:sp>
    </p:spTree>
    <p:extLst>
      <p:ext uri="{BB962C8B-B14F-4D97-AF65-F5344CB8AC3E}">
        <p14:creationId xmlns:p14="http://schemas.microsoft.com/office/powerpoint/2010/main" val="1909767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420469"/>
            <a:ext cx="815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Who Do Bullies Pick On?</a:t>
            </a:r>
          </a:p>
        </p:txBody>
      </p:sp>
      <p:pic>
        <p:nvPicPr>
          <p:cNvPr id="9218" name="Picture 2" descr="http://gulfnews.com/polopoly_fs/1.623290!/image/3966100580.jpg_gen/derivatives/box_475/39661005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733670"/>
            <a:ext cx="5001202" cy="3295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410200"/>
            <a:ext cx="8715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1000" y="1471136"/>
            <a:ext cx="5257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2400" dirty="0"/>
              <a:t>Kids they feel are smaller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2362200"/>
            <a:ext cx="2971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400" dirty="0"/>
              <a:t>Kids they think won’t stand up for themselves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57200" y="3886200"/>
            <a:ext cx="2819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2400" dirty="0"/>
              <a:t>Kids that have few friends</a:t>
            </a:r>
          </a:p>
          <a:p>
            <a:endParaRPr lang="en-US" dirty="0"/>
          </a:p>
        </p:txBody>
      </p:sp>
      <p:sp>
        <p:nvSpPr>
          <p:cNvPr id="9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191000" y="6400800"/>
            <a:ext cx="4800600" cy="373856"/>
          </a:xfrm>
        </p:spPr>
        <p:txBody>
          <a:bodyPr/>
          <a:lstStyle/>
          <a:p>
            <a:r>
              <a:rPr lang="en-US" sz="1400" b="1" dirty="0">
                <a:solidFill>
                  <a:srgbClr val="0070C0"/>
                </a:solidFill>
                <a:latin typeface="Candara" panose="020E0502030303020204" pitchFamily="34" charset="0"/>
              </a:rPr>
              <a:t>WWW.UNITEDSIKHS.ORG   l  CONTACT@UNITEDSIKHS.ORG</a:t>
            </a:r>
          </a:p>
        </p:txBody>
      </p:sp>
    </p:spTree>
    <p:extLst>
      <p:ext uri="{BB962C8B-B14F-4D97-AF65-F5344CB8AC3E}">
        <p14:creationId xmlns:p14="http://schemas.microsoft.com/office/powerpoint/2010/main" val="1262013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420469"/>
            <a:ext cx="678180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100" dirty="0"/>
              <a:t>Why Do Students Bully?</a:t>
            </a:r>
          </a:p>
        </p:txBody>
      </p:sp>
      <p:pic>
        <p:nvPicPr>
          <p:cNvPr id="10242" name="Picture 2" descr="http://static.squarespace.com/static/5227c460e4b0e462da960596/t/5332e9b0e4b02a8560784cf7/1395845552418/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1" y="2171463"/>
            <a:ext cx="5105400" cy="270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410200"/>
            <a:ext cx="8715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1000" y="160020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Sometimes...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000" y="2438400"/>
            <a:ext cx="3276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dirty="0"/>
              <a:t>To impress their friends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1000" y="3136061"/>
            <a:ext cx="3276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dirty="0"/>
              <a:t>To enjoy feeling power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1000" y="3801070"/>
            <a:ext cx="32766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dirty="0"/>
              <a:t>They don’t even realize they are hurting someone</a:t>
            </a:r>
          </a:p>
        </p:txBody>
      </p:sp>
      <p:sp>
        <p:nvSpPr>
          <p:cNvPr id="10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191000" y="6400800"/>
            <a:ext cx="4800600" cy="373856"/>
          </a:xfrm>
        </p:spPr>
        <p:txBody>
          <a:bodyPr/>
          <a:lstStyle/>
          <a:p>
            <a:r>
              <a:rPr lang="en-US" sz="1400" b="1" dirty="0">
                <a:solidFill>
                  <a:srgbClr val="0070C0"/>
                </a:solidFill>
                <a:latin typeface="Candara" panose="020E0502030303020204" pitchFamily="34" charset="0"/>
              </a:rPr>
              <a:t>WWW.UNITEDSIKHS.ORG   l  CONTACT@UNITEDSIKHS.ORG</a:t>
            </a:r>
          </a:p>
        </p:txBody>
      </p:sp>
    </p:spTree>
    <p:extLst>
      <p:ext uri="{BB962C8B-B14F-4D97-AF65-F5344CB8AC3E}">
        <p14:creationId xmlns:p14="http://schemas.microsoft.com/office/powerpoint/2010/main" val="1691830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457200" y="152400"/>
            <a:ext cx="6400800" cy="12954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4400" dirty="0"/>
              <a:t>Who are Sikhs?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8600" y="1219200"/>
            <a:ext cx="54864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buFont typeface="Wingdings" charset="2"/>
              <a:buChar char="Ø"/>
            </a:pPr>
            <a:r>
              <a:rPr lang="en-US" sz="2600" dirty="0"/>
              <a:t>It is the 5</a:t>
            </a:r>
            <a:r>
              <a:rPr lang="en-US" sz="2600" baseline="30000" dirty="0"/>
              <a:t>th</a:t>
            </a:r>
            <a:r>
              <a:rPr lang="en-US" sz="2600" dirty="0"/>
              <a:t> largest in the world.</a:t>
            </a:r>
          </a:p>
          <a:p>
            <a:pPr marL="457200" indent="-457200">
              <a:spcBef>
                <a:spcPts val="1200"/>
              </a:spcBef>
              <a:buFont typeface="Wingdings" charset="2"/>
              <a:buChar char="Ø"/>
            </a:pPr>
            <a:r>
              <a:rPr lang="en-US" altLang="en-US" sz="2600" dirty="0">
                <a:solidFill>
                  <a:srgbClr val="000000"/>
                </a:solidFill>
                <a:ea typeface="SimSun" pitchFamily="2" charset="-122"/>
                <a:cs typeface="Times New Roman" pitchFamily="18" charset="0"/>
              </a:rPr>
              <a:t>Sikhism is a 550-year-old religion that began in the subcontinent of India.</a:t>
            </a:r>
            <a:endParaRPr lang="en-US" sz="2600" dirty="0"/>
          </a:p>
          <a:p>
            <a:pPr marL="457200" indent="-457200">
              <a:spcBef>
                <a:spcPts val="1200"/>
              </a:spcBef>
              <a:buFont typeface="Wingdings" pitchFamily="2" charset="2"/>
              <a:buChar char="Ø"/>
            </a:pPr>
            <a:r>
              <a:rPr lang="en-US" sz="2600" dirty="0"/>
              <a:t>Sikh means student.</a:t>
            </a:r>
          </a:p>
          <a:p>
            <a:pPr marL="457200" indent="-457200">
              <a:spcBef>
                <a:spcPts val="1200"/>
              </a:spcBef>
              <a:buFont typeface="Wingdings" pitchFamily="2" charset="2"/>
              <a:buChar char="Ø"/>
            </a:pPr>
            <a:r>
              <a:rPr lang="en-US" sz="2600" dirty="0"/>
              <a:t>Sikhs are students of the Guru (teacher).</a:t>
            </a:r>
          </a:p>
          <a:p>
            <a:pPr marL="457200" indent="-457200">
              <a:spcBef>
                <a:spcPts val="1200"/>
              </a:spcBef>
              <a:buFont typeface="Wingdings" pitchFamily="2" charset="2"/>
              <a:buChar char="Ø"/>
            </a:pPr>
            <a:endParaRPr lang="en-US" sz="2800" dirty="0"/>
          </a:p>
        </p:txBody>
      </p:sp>
      <p:pic>
        <p:nvPicPr>
          <p:cNvPr id="4" name="Picture 8" descr="DSC0235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9" r="8749"/>
          <a:stretch>
            <a:fillRect/>
          </a:stretch>
        </p:blipFill>
        <p:spPr bwMode="auto">
          <a:xfrm>
            <a:off x="5791200" y="1853707"/>
            <a:ext cx="3200400" cy="3148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410200"/>
            <a:ext cx="8715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191000" y="6400800"/>
            <a:ext cx="4800600" cy="373856"/>
          </a:xfrm>
        </p:spPr>
        <p:txBody>
          <a:bodyPr/>
          <a:lstStyle/>
          <a:p>
            <a:r>
              <a:rPr lang="en-US" sz="1400" b="1" dirty="0">
                <a:solidFill>
                  <a:srgbClr val="0070C0"/>
                </a:solidFill>
                <a:latin typeface="Candara" panose="020E0502030303020204" pitchFamily="34" charset="0"/>
              </a:rPr>
              <a:t>WWW.UNITEDSIKHS.ORG   l  CONTACT@UNITEDSIKHS.ORG</a:t>
            </a:r>
          </a:p>
        </p:txBody>
      </p:sp>
    </p:spTree>
    <p:extLst>
      <p:ext uri="{BB962C8B-B14F-4D97-AF65-F5344CB8AC3E}">
        <p14:creationId xmlns:p14="http://schemas.microsoft.com/office/powerpoint/2010/main" val="34824295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2784</TotalTime>
  <Words>1632</Words>
  <Application>Microsoft Office PowerPoint</Application>
  <PresentationFormat>On-screen Show (4:3)</PresentationFormat>
  <Paragraphs>191</Paragraphs>
  <Slides>33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3" baseType="lpstr">
      <vt:lpstr>American Typewriter</vt:lpstr>
      <vt:lpstr>Calibri</vt:lpstr>
      <vt:lpstr>Candara</vt:lpstr>
      <vt:lpstr>Lucida Sans Unicode</vt:lpstr>
      <vt:lpstr>Times New Roman</vt:lpstr>
      <vt:lpstr>Verdana</vt:lpstr>
      <vt:lpstr>Wingdings</vt:lpstr>
      <vt:lpstr>Wingdings 2</vt:lpstr>
      <vt:lpstr>Wingdings 3</vt:lpstr>
      <vt:lpstr>Concourse</vt:lpstr>
      <vt:lpstr> </vt:lpstr>
      <vt:lpstr>Table of Contents</vt:lpstr>
      <vt:lpstr>What is Bullying?</vt:lpstr>
      <vt:lpstr>What is Bullying?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Examples of Sikh Students Bullied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Ranjit Singh</dc:creator>
  <cp:lastModifiedBy>h s</cp:lastModifiedBy>
  <cp:revision>18</cp:revision>
  <dcterms:created xsi:type="dcterms:W3CDTF">2014-08-28T14:43:11Z</dcterms:created>
  <dcterms:modified xsi:type="dcterms:W3CDTF">2019-12-15T04:21:41Z</dcterms:modified>
  <cp:contentStatus/>
</cp:coreProperties>
</file>