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8" r:id="rId11"/>
    <p:sldId id="289" r:id="rId12"/>
    <p:sldId id="267" r:id="rId13"/>
    <p:sldId id="28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0" r:id="rId22"/>
    <p:sldId id="291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8" autoAdjust="0"/>
  </p:normalViewPr>
  <p:slideViewPr>
    <p:cSldViewPr>
      <p:cViewPr varScale="1">
        <p:scale>
          <a:sx n="75" d="100"/>
          <a:sy n="75" d="100"/>
        </p:scale>
        <p:origin x="26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EE24C-57CA-45C5-9639-35644842FFC2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405E4-88D1-4779-BFEA-6282F4D5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9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1200" kern="1200" dirty="0">
                <a:solidFill>
                  <a:srgbClr val="000000"/>
                </a:solidFill>
                <a:latin typeface="+mn-lt"/>
                <a:ea typeface="SimSun" pitchFamily="2" charset="-122"/>
                <a:cs typeface="Times New Roman" pitchFamily="18" charset="0"/>
              </a:rPr>
              <a:t>Sikhism is a 550 year old religion that began in subcontinent of India </a:t>
            </a:r>
          </a:p>
          <a:p>
            <a:pPr marL="342900" indent="-342900">
              <a:spcAft>
                <a:spcPts val="12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1200" kern="1200" dirty="0">
                <a:solidFill>
                  <a:srgbClr val="000000"/>
                </a:solidFill>
                <a:latin typeface="+mn-lt"/>
                <a:ea typeface="SimSun" pitchFamily="2" charset="-122"/>
                <a:cs typeface="Times New Roman" pitchFamily="18" charset="0"/>
              </a:rPr>
              <a:t>It is now the 5th largest religion in the world</a:t>
            </a:r>
          </a:p>
          <a:p>
            <a:pPr marL="342900" indent="-342900">
              <a:spcAft>
                <a:spcPts val="12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1200" kern="1200" dirty="0">
                <a:solidFill>
                  <a:srgbClr val="000000"/>
                </a:solidFill>
                <a:latin typeface="+mn-lt"/>
                <a:ea typeface="SimSun" pitchFamily="2" charset="-122"/>
                <a:cs typeface="Times New Roman" pitchFamily="18" charset="0"/>
              </a:rPr>
              <a:t>All Sikhs must wear 5 Articles of Faith (called </a:t>
            </a:r>
            <a:r>
              <a:rPr lang="en-US" altLang="en-US" sz="1200" kern="1200" dirty="0" err="1">
                <a:solidFill>
                  <a:srgbClr val="000000"/>
                </a:solidFill>
                <a:latin typeface="+mn-lt"/>
                <a:ea typeface="SimSun" pitchFamily="2" charset="-122"/>
                <a:cs typeface="Times New Roman" pitchFamily="18" charset="0"/>
              </a:rPr>
              <a:t>Kakaars</a:t>
            </a:r>
            <a:r>
              <a:rPr lang="en-US" altLang="en-US" sz="1200" kern="1200" dirty="0">
                <a:solidFill>
                  <a:srgbClr val="000000"/>
                </a:solidFill>
                <a:latin typeface="+mn-lt"/>
                <a:ea typeface="SimSun" pitchFamily="2" charset="-122"/>
                <a:cs typeface="Times New Roman" pitchFamily="18" charset="0"/>
              </a:rPr>
              <a:t>) and keep their heads covered at all times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1200" dirty="0">
                <a:solidFill>
                  <a:schemeClr val="tx2"/>
                </a:solidFill>
                <a:latin typeface="+mn-lt"/>
                <a:ea typeface="Helvetica Neue" charset="0"/>
                <a:cs typeface="Times New Roman" pitchFamily="18" charset="0"/>
                <a:sym typeface="Helvetica Neue" charset="0"/>
              </a:rPr>
              <a:t>Sikhs are students and follow the Guru(teacher); that brings them from dark to light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kern="1200" dirty="0">
              <a:solidFill>
                <a:schemeClr val="tx2"/>
              </a:solidFill>
              <a:latin typeface="+mn-lt"/>
              <a:ea typeface="Helvetica Neue" charset="0"/>
              <a:cs typeface="Times New Roman" pitchFamily="18" charset="0"/>
              <a:sym typeface="Helvetica Neue" charset="0"/>
            </a:endParaRPr>
          </a:p>
          <a:p>
            <a:pPr lvl="1">
              <a:buClrTx/>
              <a:buFont typeface="Wingdings" pitchFamily="2" charset="2"/>
              <a:buChar char="Ø"/>
            </a:pPr>
            <a:r>
              <a:rPr lang="en-US" altLang="en-US" sz="2000" kern="12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Founded in 1469 – Birth of Guru Nanak </a:t>
            </a:r>
            <a:r>
              <a:rPr lang="en-US" altLang="en-US" sz="2000" kern="1200" dirty="0" err="1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Dev</a:t>
            </a:r>
            <a:r>
              <a:rPr lang="en-US" altLang="en-US" sz="2000" kern="12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en-US" sz="2000" kern="1200" dirty="0" err="1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Ji</a:t>
            </a:r>
            <a:r>
              <a:rPr lang="en-US" altLang="en-US" sz="2000" kern="12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 and built upon by next 9 Gurus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altLang="en-US" sz="2000" kern="12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The Guru </a:t>
            </a:r>
            <a:r>
              <a:rPr lang="en-US" altLang="en-US" sz="2000" kern="1200" dirty="0" err="1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Granth</a:t>
            </a:r>
            <a:r>
              <a:rPr lang="en-US" altLang="en-US" sz="2000" kern="12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 Sahib (Sikh scripture) is the living Guru of Sikhs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altLang="en-US" sz="2000" kern="1200" dirty="0" err="1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Nitnem</a:t>
            </a:r>
            <a:r>
              <a:rPr lang="en-US" altLang="en-US" sz="2000" kern="12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 (daily prayers)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altLang="en-US" sz="2000" kern="1200" dirty="0" err="1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Amritdhari</a:t>
            </a:r>
            <a:r>
              <a:rPr lang="en-US" altLang="en-US" sz="2000" kern="12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 (Initiated) Lifestyle</a:t>
            </a: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Don’t cut your hair</a:t>
            </a: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No consumption of intoxicants</a:t>
            </a: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No adultery</a:t>
            </a: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No consumption of Halal meat</a:t>
            </a: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Must wear 5Ks at all times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altLang="en-US" sz="2000" kern="120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Distinct from Hinduism and Islam</a:t>
            </a:r>
          </a:p>
          <a:p>
            <a:pPr marL="457200" indent="-457200">
              <a:spcAft>
                <a:spcPts val="600"/>
              </a:spcAft>
              <a:buSzPct val="69000"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chemeClr val="tx2"/>
                </a:solidFill>
                <a:latin typeface="+mn-lt"/>
                <a:ea typeface="Helvetica Neue" charset="0"/>
                <a:cs typeface="Times New Roman" pitchFamily="18" charset="0"/>
                <a:sym typeface="Helvetica Neue" charset="0"/>
              </a:rPr>
              <a:t>Sharing One’s Earnings With Others (</a:t>
            </a:r>
            <a:r>
              <a:rPr lang="en-US" altLang="en-US" sz="1200" kern="1200" dirty="0" err="1">
                <a:solidFill>
                  <a:schemeClr val="tx2"/>
                </a:solidFill>
                <a:latin typeface="+mn-lt"/>
                <a:ea typeface="Helvetica Neue" charset="0"/>
                <a:cs typeface="Times New Roman" pitchFamily="18" charset="0"/>
                <a:sym typeface="Helvetica Neue" charset="0"/>
              </a:rPr>
              <a:t>Vand</a:t>
            </a:r>
            <a:r>
              <a:rPr lang="en-US" altLang="en-US" sz="1200" kern="1200" dirty="0">
                <a:solidFill>
                  <a:schemeClr val="tx2"/>
                </a:solidFill>
                <a:latin typeface="+mn-lt"/>
                <a:ea typeface="Helvetica Neue" charset="0"/>
                <a:cs typeface="Times New Roman" pitchFamily="18" charset="0"/>
                <a:sym typeface="Helvetica Neue" charset="0"/>
              </a:rPr>
              <a:t> </a:t>
            </a:r>
            <a:r>
              <a:rPr lang="en-US" altLang="en-US" sz="1200" kern="1200" dirty="0" err="1">
                <a:solidFill>
                  <a:schemeClr val="tx2"/>
                </a:solidFill>
                <a:latin typeface="+mn-lt"/>
                <a:ea typeface="Helvetica Neue" charset="0"/>
                <a:cs typeface="Times New Roman" pitchFamily="18" charset="0"/>
                <a:sym typeface="Helvetica Neue" charset="0"/>
              </a:rPr>
              <a:t>ke</a:t>
            </a:r>
            <a:r>
              <a:rPr lang="en-US" altLang="en-US" sz="1200" kern="1200" dirty="0">
                <a:solidFill>
                  <a:schemeClr val="tx2"/>
                </a:solidFill>
                <a:latin typeface="+mn-lt"/>
                <a:ea typeface="Helvetica Neue" charset="0"/>
                <a:cs typeface="Times New Roman" pitchFamily="18" charset="0"/>
                <a:sym typeface="Helvetica Neue" charset="0"/>
              </a:rPr>
              <a:t> </a:t>
            </a:r>
            <a:r>
              <a:rPr lang="en-US" altLang="en-US" sz="1200" kern="1200" dirty="0" err="1">
                <a:solidFill>
                  <a:schemeClr val="tx2"/>
                </a:solidFill>
                <a:latin typeface="+mn-lt"/>
                <a:ea typeface="Helvetica Neue" charset="0"/>
                <a:cs typeface="Times New Roman" pitchFamily="18" charset="0"/>
                <a:sym typeface="Helvetica Neue" charset="0"/>
              </a:rPr>
              <a:t>Chakna</a:t>
            </a:r>
            <a:r>
              <a:rPr lang="en-US" altLang="en-US" sz="1200" kern="1200" dirty="0">
                <a:solidFill>
                  <a:schemeClr val="tx2"/>
                </a:solidFill>
                <a:latin typeface="+mn-lt"/>
                <a:ea typeface="Helvetica Neue" charset="0"/>
                <a:cs typeface="Times New Roman" pitchFamily="18" charset="0"/>
                <a:sym typeface="Helvetica Neue" charset="0"/>
              </a:rPr>
              <a:t>)</a:t>
            </a:r>
          </a:p>
          <a:p>
            <a:pPr marL="457200" indent="-457200">
              <a:spcAft>
                <a:spcPts val="600"/>
              </a:spcAft>
              <a:buSzPct val="69000"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chemeClr val="tx2"/>
                </a:solidFill>
                <a:latin typeface="+mn-lt"/>
                <a:ea typeface="Helvetica Neue" charset="0"/>
                <a:cs typeface="Times New Roman" pitchFamily="18" charset="0"/>
                <a:sym typeface="Helvetica Neue" charset="0"/>
              </a:rPr>
              <a:t>All are Equal (applies to gender, creed, color, etc.) –Caste system is condemned</a:t>
            </a:r>
          </a:p>
          <a:p>
            <a:pPr marL="457200" indent="-457200">
              <a:spcAft>
                <a:spcPts val="600"/>
              </a:spcAft>
              <a:buSzPct val="69000"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chemeClr val="tx2"/>
                </a:solidFill>
                <a:latin typeface="+mn-lt"/>
                <a:ea typeface="Helvetica Neue" charset="0"/>
                <a:cs typeface="Times New Roman" pitchFamily="18" charset="0"/>
                <a:sym typeface="Helvetica Neue" charset="0"/>
              </a:rPr>
              <a:t>Belief in Freedom of Thought &amp; Expression</a:t>
            </a:r>
          </a:p>
          <a:p>
            <a:pPr marL="457200" indent="-457200">
              <a:spcAft>
                <a:spcPts val="600"/>
              </a:spcAft>
              <a:buSzPct val="69000"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chemeClr val="tx2"/>
                </a:solidFill>
                <a:latin typeface="+mn-lt"/>
                <a:ea typeface="Helvetica Neue" charset="0"/>
                <a:cs typeface="Times New Roman" pitchFamily="18" charset="0"/>
                <a:sym typeface="Helvetica Neue" charset="0"/>
              </a:rPr>
              <a:t>Do not believe in caste, idols, or superstitions</a:t>
            </a:r>
          </a:p>
          <a:p>
            <a:pPr marL="457200" indent="-457200">
              <a:spcAft>
                <a:spcPts val="600"/>
              </a:spcAft>
              <a:buSzPct val="69000"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chemeClr val="tx2"/>
                </a:solidFill>
                <a:latin typeface="+mn-lt"/>
                <a:ea typeface="Helvetica Neue" charset="0"/>
                <a:cs typeface="Times New Roman" pitchFamily="18" charset="0"/>
                <a:sym typeface="Helvetica Neue" charset="0"/>
              </a:rPr>
              <a:t>Male Sikhs have a common last name “Singh” and Female Sikhs, “</a:t>
            </a:r>
            <a:r>
              <a:rPr lang="en-US" altLang="en-US" sz="1200" kern="1200" dirty="0" err="1">
                <a:solidFill>
                  <a:schemeClr val="tx2"/>
                </a:solidFill>
                <a:latin typeface="+mn-lt"/>
                <a:ea typeface="Helvetica Neue" charset="0"/>
                <a:cs typeface="Times New Roman" pitchFamily="18" charset="0"/>
                <a:sym typeface="Helvetica Neue" charset="0"/>
              </a:rPr>
              <a:t>Kaur</a:t>
            </a:r>
            <a:r>
              <a:rPr lang="en-US" altLang="en-US" sz="1200" kern="1200" dirty="0">
                <a:solidFill>
                  <a:schemeClr val="tx2"/>
                </a:solidFill>
                <a:latin typeface="+mn-lt"/>
                <a:ea typeface="Helvetica Neue" charset="0"/>
                <a:cs typeface="Times New Roman" pitchFamily="18" charset="0"/>
                <a:sym typeface="Helvetica Neue" charset="0"/>
              </a:rPr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kern="1200" dirty="0">
              <a:solidFill>
                <a:schemeClr val="tx2"/>
              </a:solidFill>
              <a:latin typeface="+mn-lt"/>
              <a:ea typeface="Helvetica Neue" charset="0"/>
              <a:cs typeface="Times New Roman" pitchFamily="18" charset="0"/>
              <a:sym typeface="Helvetica Neue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05E4-88D1-4779-BFEA-6282F4D5702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2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405E4-88D1-4779-BFEA-6282F4D5702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45000"/>
              <a:buFont typeface="Times New Roman" pitchFamily="18" charset="0"/>
              <a:buNone/>
            </a:pPr>
            <a:endParaRPr lang="en-US" altLang="en-US" sz="1200" kern="1200" dirty="0">
              <a:solidFill>
                <a:srgbClr val="000000"/>
              </a:solidFill>
              <a:latin typeface="+mn-lt"/>
              <a:ea typeface="SimSun" pitchFamily="2" charset="-122"/>
              <a:cs typeface="+mn-cs"/>
            </a:endParaRPr>
          </a:p>
          <a:p>
            <a:pPr marL="342900" indent="-342900" eaLnBrk="1"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rPr>
              <a:t>It is the most recognizable feature of a Sikh. </a:t>
            </a:r>
          </a:p>
          <a:p>
            <a:pPr marL="342900" indent="-342900" eaLnBrk="1"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rPr>
              <a:t>The turban (</a:t>
            </a:r>
            <a:r>
              <a:rPr lang="en-US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rPr>
              <a:t>dastaar</a:t>
            </a: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rPr>
              <a:t>) is an integral part of the Sikh identity and is worn by a Sikh at all times, to cover the </a:t>
            </a:r>
            <a:r>
              <a:rPr lang="en-US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rPr>
              <a:t>kesh</a:t>
            </a: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rPr>
              <a:t> (unshorn hair).</a:t>
            </a:r>
          </a:p>
          <a:p>
            <a:pPr marL="342900" indent="-342900" eaLnBrk="1"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rPr>
              <a:t>Sikhs wear it as a mark of commitment to their faith.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B7DF2-0BAC-48B6-B895-2F35654F38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9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1200" dirty="0">
                <a:solidFill>
                  <a:srgbClr val="000000"/>
                </a:solidFill>
                <a:latin typeface="+mn-lt"/>
                <a:ea typeface="SimSun" pitchFamily="2" charset="-122"/>
                <a:cs typeface="Times New Roman" pitchFamily="18" charset="0"/>
              </a:rPr>
              <a:t>The “Kanga” </a:t>
            </a:r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represents the importance of discipline and cleanliness according to a Sikh way of life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05E4-88D1-4779-BFEA-6282F4D5702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6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1200" dirty="0">
                <a:solidFill>
                  <a:srgbClr val="000000"/>
                </a:solidFill>
                <a:latin typeface="+mn-lt"/>
                <a:ea typeface="SimSun" pitchFamily="2" charset="-122"/>
                <a:cs typeface="Times New Roman" pitchFamily="18" charset="0"/>
              </a:rPr>
              <a:t>A steel band worn on the wrist to remind Sikhs that they are bound to the Guru’s teachings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05E4-88D1-4779-BFEA-6282F4D5702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638"/>
              </a:spcBef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rgbClr val="000000"/>
                </a:solidFill>
                <a:latin typeface="+mn-lt"/>
                <a:ea typeface="SimSun" pitchFamily="2" charset="-122"/>
                <a:cs typeface="Times New Roman" pitchFamily="18" charset="0"/>
              </a:rPr>
              <a:t>The ‘</a:t>
            </a:r>
            <a:r>
              <a:rPr lang="en-US" altLang="en-US" sz="1200" kern="1200" dirty="0" err="1">
                <a:solidFill>
                  <a:srgbClr val="000000"/>
                </a:solidFill>
                <a:latin typeface="+mn-lt"/>
                <a:ea typeface="SimSun" pitchFamily="2" charset="-122"/>
                <a:cs typeface="Times New Roman" pitchFamily="18" charset="0"/>
              </a:rPr>
              <a:t>Kirpan</a:t>
            </a:r>
            <a:r>
              <a:rPr lang="en-US" altLang="en-US" sz="1200" kern="1200" dirty="0">
                <a:solidFill>
                  <a:srgbClr val="000000"/>
                </a:solidFill>
                <a:latin typeface="+mn-lt"/>
                <a:ea typeface="SimSun" pitchFamily="2" charset="-122"/>
                <a:cs typeface="Times New Roman" pitchFamily="18" charset="0"/>
              </a:rPr>
              <a:t>’ is the tangible expression of a Sikhs sacrifice of oneself in order to defend the truth.</a:t>
            </a:r>
          </a:p>
          <a:p>
            <a:pPr marL="457200" indent="-457200">
              <a:spcBef>
                <a:spcPts val="638"/>
              </a:spcBef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altLang="en-US" sz="1200" dirty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It reminds Sikhs of their duty to defend and protect the weak and oppressed.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05E4-88D1-4779-BFEA-6282F4D5702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05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638"/>
              </a:spcBef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rgbClr val="000000"/>
                </a:solidFill>
                <a:latin typeface="+mn-lt"/>
                <a:ea typeface="SimSun" pitchFamily="2" charset="-122"/>
                <a:cs typeface="+mn-cs"/>
              </a:rPr>
              <a:t>These are cotton undershorts worn by Sikhs as one of the articles of faith.</a:t>
            </a:r>
          </a:p>
          <a:p>
            <a:pPr marL="457200" indent="-457200">
              <a:spcBef>
                <a:spcPts val="638"/>
              </a:spcBef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altLang="en-US" sz="1200" kern="1200" dirty="0">
                <a:solidFill>
                  <a:srgbClr val="000000"/>
                </a:solidFill>
                <a:latin typeface="+mn-lt"/>
                <a:ea typeface="SimSun" pitchFamily="2" charset="-122"/>
                <a:cs typeface="Times New Roman" pitchFamily="18" charset="0"/>
              </a:rPr>
              <a:t>These must be worn at all times and is linked to a high moral character.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05E4-88D1-4779-BFEA-6282F4D5702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3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Patka</a:t>
            </a:r>
            <a:r>
              <a:rPr lang="en-US" dirty="0"/>
              <a:t>-</a:t>
            </a:r>
            <a:r>
              <a:rPr lang="en-US" baseline="0" dirty="0"/>
              <a:t> Smaller turban covering the hair tied in a knot- Here the presenter should talk about how most children tie </a:t>
            </a:r>
            <a:r>
              <a:rPr lang="en-US" baseline="0" dirty="0" err="1"/>
              <a:t>patkas</a:t>
            </a:r>
            <a:r>
              <a:rPr lang="en-US" baseline="0" dirty="0"/>
              <a:t> and not bigger turbans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05E4-88D1-4779-BFEA-6282F4D5702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On Monday, May 5, 2008, Hightstown High School in New Jersey held a fire drill and all students were instructed to gather on the school playground. A Sikh student was chatting to his friends when a student he did not know came up behind him and set fire to his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patka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 (turban) using a lighter. </a:t>
            </a:r>
          </a:p>
          <a:p>
            <a:pPr eaLnBrk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Sikh student "felt something hot" on his head and immediately patted his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patka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to put out the flames. Disaster was averted, but a great deal of emotional damage had already been done.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05E4-88D1-4779-BFEA-6282F4D5702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2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Also in June 2008,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Jagmohan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Singh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Premi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a student at Richmond Hill High School in Queens, NY, was punched in the face by a fellow student who tried to remove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Jagmohan’s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patka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from his head. 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Jagmohan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had been bullied by this student for quite a while, and this time, after partially removing his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patka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the student punched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Jagmohan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in the face with a key pressed between his knuckles.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05E4-88D1-4779-BFEA-6282F4D5702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3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8E9B2B-B4EA-4D72-9CC9-263EB26005B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44926-132D-4F1C-8248-257B059E2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9B2B-B4EA-4D72-9CC9-263EB26005B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4926-132D-4F1C-8248-257B059E2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9B2B-B4EA-4D72-9CC9-263EB26005B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4926-132D-4F1C-8248-257B059E2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9B2B-B4EA-4D72-9CC9-263EB26005B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4926-132D-4F1C-8248-257B059E2F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9B2B-B4EA-4D72-9CC9-263EB26005B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4926-132D-4F1C-8248-257B059E2F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9B2B-B4EA-4D72-9CC9-263EB26005B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4926-132D-4F1C-8248-257B059E2F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9B2B-B4EA-4D72-9CC9-263EB26005B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4926-132D-4F1C-8248-257B059E2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9B2B-B4EA-4D72-9CC9-263EB26005B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4926-132D-4F1C-8248-257B059E2F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9B2B-B4EA-4D72-9CC9-263EB26005B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4926-132D-4F1C-8248-257B059E2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D8E9B2B-B4EA-4D72-9CC9-263EB26005B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4926-132D-4F1C-8248-257B059E2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8E9B2B-B4EA-4D72-9CC9-263EB26005B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44926-132D-4F1C-8248-257B059E2F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8E9B2B-B4EA-4D72-9CC9-263EB26005B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44926-132D-4F1C-8248-257B059E2F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khs.org/topics4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hyperlink" Target="http://www.sikhs.org/summary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848600" cy="19272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62000"/>
            <a:ext cx="6019800" cy="838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400" b="1" dirty="0"/>
              <a:t>  </a:t>
            </a:r>
            <a:r>
              <a:rPr lang="en-US" sz="4400" b="1" dirty="0"/>
              <a:t>School Bullying</a:t>
            </a:r>
          </a:p>
        </p:txBody>
      </p:sp>
      <p:pic>
        <p:nvPicPr>
          <p:cNvPr id="1030" name="Picture 6" descr="http://unitedsikhs.org/US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0" y="457200"/>
            <a:ext cx="328269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ristolbullraker.files.wordpress.com/2010/12/bully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447800"/>
            <a:ext cx="3190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04" y="2070318"/>
            <a:ext cx="35383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dirty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In United States, 99% of people that wear turbans are Sikhs. 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381000"/>
            <a:ext cx="64008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400" dirty="0"/>
              <a:t>Facts on Sikhism</a:t>
            </a:r>
          </a:p>
        </p:txBody>
      </p:sp>
      <p:pic>
        <p:nvPicPr>
          <p:cNvPr id="1026" name="Picture 2" descr="http://unitedsikhs.org/PressReleases/GroupWal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55760"/>
            <a:ext cx="4648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864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302556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89295"/>
            <a:ext cx="3886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dirty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Sikhism is not a branch of Hinduism or Islam.</a:t>
            </a:r>
          </a:p>
          <a:p>
            <a:pPr>
              <a:spcAft>
                <a:spcPts val="120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dirty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 </a:t>
            </a:r>
          </a:p>
          <a:p>
            <a:pPr marL="342900" indent="-342900">
              <a:spcAft>
                <a:spcPts val="12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dirty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Sikhism rejects the caste system and Sikhs believe in the absolute equality of all mankind.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381000"/>
            <a:ext cx="64008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400" dirty="0"/>
              <a:t>Facts on Sikhism</a:t>
            </a:r>
          </a:p>
        </p:txBody>
      </p:sp>
      <p:pic>
        <p:nvPicPr>
          <p:cNvPr id="3074" name="Picture 2" descr="http://postmediavancouversun.files.wordpress.com/2012/08/6501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733441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864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113687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3810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400" dirty="0"/>
              <a:t>Articles of Faith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2286000"/>
            <a:ext cx="45720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en-US" sz="2800" dirty="0">
                <a:latin typeface="+mj-lt"/>
                <a:cs typeface="Times New Roman" pitchFamily="18" charset="0"/>
              </a:rPr>
              <a:t>Five Articles of Faith (</a:t>
            </a:r>
            <a:r>
              <a:rPr lang="en-US" altLang="en-US" sz="2800" dirty="0" err="1">
                <a:latin typeface="+mj-lt"/>
                <a:cs typeface="Times New Roman" pitchFamily="18" charset="0"/>
              </a:rPr>
              <a:t>Panj</a:t>
            </a:r>
            <a:r>
              <a:rPr lang="en-US" alt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itchFamily="18" charset="0"/>
              </a:rPr>
              <a:t>Kakaars</a:t>
            </a:r>
            <a:r>
              <a:rPr lang="en-US" altLang="en-US" sz="2800" dirty="0">
                <a:latin typeface="+mj-lt"/>
                <a:cs typeface="Times New Roman" pitchFamily="18" charset="0"/>
              </a:rPr>
              <a:t>) also called the… </a:t>
            </a:r>
          </a:p>
          <a:p>
            <a:pPr marL="914400" lvl="1" indent="-457200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2800" dirty="0">
                <a:latin typeface="+mj-lt"/>
                <a:cs typeface="Times New Roman" pitchFamily="18" charset="0"/>
              </a:rPr>
              <a:t>	5 K’s: </a:t>
            </a:r>
            <a:r>
              <a:rPr lang="en-US" altLang="en-US" sz="2800" dirty="0" err="1">
                <a:latin typeface="+mj-lt"/>
                <a:cs typeface="Times New Roman" pitchFamily="18" charset="0"/>
              </a:rPr>
              <a:t>Kesh</a:t>
            </a:r>
            <a:r>
              <a:rPr lang="en-US" altLang="en-US" sz="2800" dirty="0">
                <a:latin typeface="+mj-lt"/>
                <a:cs typeface="Times New Roman" pitchFamily="18" charset="0"/>
              </a:rPr>
              <a:t>, Kanga, Kara, </a:t>
            </a:r>
            <a:r>
              <a:rPr lang="en-US" altLang="en-US" sz="2800" dirty="0" err="1">
                <a:latin typeface="+mj-lt"/>
                <a:cs typeface="Times New Roman" pitchFamily="18" charset="0"/>
              </a:rPr>
              <a:t>Kirpan</a:t>
            </a:r>
            <a:r>
              <a:rPr lang="en-US" alt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itchFamily="18" charset="0"/>
              </a:rPr>
              <a:t>Kachera</a:t>
            </a:r>
            <a:endParaRPr lang="en-US" altLang="en-US" sz="2800" dirty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ikhguru.org.uk/wp-content/uploads/2013/08/5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962400" cy="40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340245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325688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52400" y="381000"/>
            <a:ext cx="8839200" cy="990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400" u="sng" dirty="0" err="1"/>
              <a:t>K</a:t>
            </a:r>
            <a:r>
              <a:rPr lang="en-US" sz="4400" dirty="0" err="1"/>
              <a:t>esh</a:t>
            </a:r>
            <a:r>
              <a:rPr lang="en-US" sz="4400" dirty="0"/>
              <a:t>–Unshorn Hair Covered By A Turban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4953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80000"/>
              </a:lnSpc>
              <a:spcBef>
                <a:spcPts val="638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Times New Roman" pitchFamily="18" charset="0"/>
              <a:buNone/>
            </a:pPr>
            <a:endParaRPr lang="en-US" altLang="en-US" sz="2400" dirty="0">
              <a:solidFill>
                <a:srgbClr val="000000"/>
              </a:solidFill>
              <a:latin typeface="+mj-lt"/>
              <a:ea typeface="SimSun" pitchFamily="2" charset="-122"/>
            </a:endParaRPr>
          </a:p>
          <a:p>
            <a:pPr marL="342900" indent="-342900" eaLnBrk="1"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latin typeface="+mj-lt"/>
                <a:sym typeface="Helvetica Neue" charset="0"/>
              </a:rPr>
              <a:t>It is the most recognizable feature of a Sikh </a:t>
            </a:r>
          </a:p>
          <a:p>
            <a:pPr marL="342900" indent="-342900" eaLnBrk="1"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latin typeface="+mj-lt"/>
                <a:sym typeface="Helvetica Neue" charset="0"/>
              </a:rPr>
              <a:t>The turban (</a:t>
            </a:r>
            <a:r>
              <a:rPr lang="en-US" altLang="en-US" sz="2400" dirty="0" err="1">
                <a:latin typeface="+mj-lt"/>
                <a:sym typeface="Helvetica Neue" charset="0"/>
              </a:rPr>
              <a:t>dastaar</a:t>
            </a:r>
            <a:r>
              <a:rPr lang="en-US" altLang="en-US" sz="2400" dirty="0">
                <a:latin typeface="+mj-lt"/>
                <a:sym typeface="Helvetica Neue" charset="0"/>
              </a:rPr>
              <a:t>) is worn by a Sikh at all times, to cover the </a:t>
            </a:r>
            <a:r>
              <a:rPr lang="en-US" altLang="en-US" sz="2400" dirty="0" err="1">
                <a:latin typeface="+mj-lt"/>
                <a:sym typeface="Helvetica Neue" charset="0"/>
              </a:rPr>
              <a:t>kesh</a:t>
            </a:r>
            <a:r>
              <a:rPr lang="en-US" altLang="en-US" sz="2400" dirty="0">
                <a:latin typeface="+mj-lt"/>
                <a:sym typeface="Helvetica Neue" charset="0"/>
              </a:rPr>
              <a:t> (unshorn hair)</a:t>
            </a:r>
          </a:p>
          <a:p>
            <a:pPr marL="342900" indent="-342900" eaLnBrk="1"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altLang="en-US" sz="2400" dirty="0">
                <a:latin typeface="+mj-lt"/>
                <a:sym typeface="Helvetica Neue" charset="0"/>
              </a:rPr>
              <a:t>Sikhs wear it as a mark of commitment to their faith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145217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701211"/>
            <a:ext cx="3162300" cy="226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3810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400" u="sng" dirty="0"/>
              <a:t>K</a:t>
            </a:r>
            <a:r>
              <a:rPr lang="en-US" sz="4400" dirty="0"/>
              <a:t>anga-Wooden Comb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8652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latin typeface="+mj-lt"/>
                <a:ea typeface="SimSun" pitchFamily="2" charset="-122"/>
                <a:cs typeface="Times New Roman" pitchFamily="18" charset="0"/>
              </a:rPr>
              <a:t>Small comb that Sikhs wear in their hair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425947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ara p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447800"/>
            <a:ext cx="24892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>
            <a:hlinkClick r:id="rId4"/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514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638"/>
              </a:spcBef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latin typeface="+mj-lt"/>
                <a:ea typeface="SimSun" pitchFamily="2" charset="-122"/>
                <a:cs typeface="Times New Roman" pitchFamily="18" charset="0"/>
              </a:rPr>
              <a:t>A steel band worn on the wrist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3810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400" u="sng" dirty="0"/>
              <a:t>K</a:t>
            </a:r>
            <a:r>
              <a:rPr lang="en-US" sz="4400" dirty="0"/>
              <a:t>ara-Steel Band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4139684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File?id=d7hq2nq_22c7w2b9g7_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86923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381000"/>
            <a:ext cx="69342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400" u="sng" dirty="0" err="1"/>
              <a:t>K</a:t>
            </a:r>
            <a:r>
              <a:rPr lang="en-US" sz="4400" dirty="0" err="1"/>
              <a:t>irpan</a:t>
            </a:r>
            <a:r>
              <a:rPr lang="en-US" sz="4400" dirty="0"/>
              <a:t>-Ceremonial Knife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477" y="209389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638"/>
              </a:spcBef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latin typeface="+mj-lt"/>
                <a:ea typeface="SimSun" pitchFamily="2" charset="-122"/>
                <a:cs typeface="Times New Roman" pitchFamily="18" charset="0"/>
              </a:rPr>
              <a:t>Reminds of the duty to stand up for human rights and justice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3971535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895600" cy="205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381000"/>
            <a:ext cx="69342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400" u="sng" dirty="0" err="1"/>
              <a:t>K</a:t>
            </a:r>
            <a:r>
              <a:rPr lang="en-US" sz="4400" dirty="0" err="1"/>
              <a:t>achera</a:t>
            </a:r>
            <a:r>
              <a:rPr lang="en-US" sz="4400" dirty="0"/>
              <a:t>-Undershorts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086" y="21336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638"/>
              </a:spcBef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latin typeface="+mj-lt"/>
                <a:ea typeface="SimSun" pitchFamily="2" charset="-122"/>
              </a:rPr>
              <a:t>Cotton undershorts</a:t>
            </a:r>
          </a:p>
          <a:p>
            <a:pPr marL="457200" indent="-457200">
              <a:spcBef>
                <a:spcPts val="638"/>
              </a:spcBef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latin typeface="+mj-lt"/>
                <a:ea typeface="SimSun" pitchFamily="2" charset="-122"/>
                <a:cs typeface="Times New Roman" pitchFamily="18" charset="0"/>
              </a:rPr>
              <a:t>Worn at all times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1772928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381000"/>
            <a:ext cx="69342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400" dirty="0"/>
              <a:t>Identifying Sikh Children</a:t>
            </a:r>
          </a:p>
        </p:txBody>
      </p:sp>
      <p:pic>
        <p:nvPicPr>
          <p:cNvPr id="1026" name="Picture 2" descr="http://www.unitedsikhs.org/PressReleases/cv3-26-12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243382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3466971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helangarhall.com/wp-content/uploads/2009/07/Sikh_Stories_for_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7" y="2438400"/>
            <a:ext cx="391297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s.cdn1.123rf.com/168nwm/sararoom/sararoom1306/sararoom130600033/20480623-vector-illustration-of-cartoon-boy-and-girl-reading-a-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402336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653570"/>
            <a:ext cx="3733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700" dirty="0"/>
              <a:t>Look different</a:t>
            </a:r>
          </a:p>
          <a:p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0" y="420469"/>
            <a:ext cx="7848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Why Are Sikh Students Bullied?</a:t>
            </a:r>
          </a:p>
          <a:p>
            <a:endParaRPr lang="en-US" sz="4100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87690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sz="3600" dirty="0"/>
              <a:t>What is bullying?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600" dirty="0"/>
              <a:t>Who are Sikhs?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600" dirty="0"/>
              <a:t>Why are Sikh students bullied?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600" dirty="0"/>
              <a:t>What to do if you are bullied?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600" dirty="0"/>
              <a:t>If you see someone being bullied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600" dirty="0"/>
              <a:t>You might be bullying if…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Table of Contents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266192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371600"/>
            <a:ext cx="502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700" dirty="0"/>
              <a:t>Different culture</a:t>
            </a:r>
          </a:p>
        </p:txBody>
      </p:sp>
      <p:pic>
        <p:nvPicPr>
          <p:cNvPr id="8194" name="Picture 2" descr="http://www.wilkeseastna.org/files/friendshi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181600" cy="48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420469"/>
            <a:ext cx="7848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Why Are Sikh Students Bullied?</a:t>
            </a:r>
          </a:p>
          <a:p>
            <a:endParaRPr lang="en-US" sz="41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271056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Sikh Students Bullied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627" y="2115859"/>
            <a:ext cx="42308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/>
              <a:t>Patka</a:t>
            </a:r>
            <a:r>
              <a:rPr lang="en-US" sz="2800" dirty="0"/>
              <a:t> set on fire in a High School in NJ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  <a:p>
            <a:r>
              <a:rPr lang="en-US" dirty="0"/>
              <a:t>-A </a:t>
            </a:r>
            <a:r>
              <a:rPr lang="en-US" dirty="0" err="1"/>
              <a:t>patka</a:t>
            </a:r>
            <a:r>
              <a:rPr lang="en-US" dirty="0"/>
              <a:t> is a small turban worn by Sikh Students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828800"/>
            <a:ext cx="4175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1388490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/>
              <a:t>Examples of Sikh Students Bullied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70063"/>
            <a:ext cx="2303463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2057400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A Sikh student punched with a key at a High School in Richmond Hill, Queens, NY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2782897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lass4bds.files.wordpress.com/2011/11/clip_image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2" y="1295400"/>
            <a:ext cx="538479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499" y="2819400"/>
            <a:ext cx="39243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600" dirty="0"/>
              <a:t>Never keep it a secret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20469"/>
            <a:ext cx="7848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To Do If You Are Bullied?</a:t>
            </a:r>
          </a:p>
          <a:p>
            <a:endParaRPr lang="en-US" sz="41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1793172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7848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To Do If You Are Bullied?</a:t>
            </a:r>
          </a:p>
          <a:p>
            <a:endParaRPr lang="en-US" sz="4100" dirty="0"/>
          </a:p>
        </p:txBody>
      </p:sp>
      <p:pic>
        <p:nvPicPr>
          <p:cNvPr id="11266" name="Picture 2" descr="http://images.sodahead.com/polls/003248461/161153970_Moms_blog__Tattling_answer_1_xlar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75013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323743"/>
            <a:ext cx="392430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Talk to someone you trust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If that person can’t help, go to someone else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200" dirty="0"/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268514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yashwantnaik.com/wp-content/uploads/2014/01/all-pan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80272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1272514"/>
            <a:ext cx="6705600" cy="1775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Try to surround yourself with friends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Try not to let the bully see that you are upset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04800"/>
            <a:ext cx="7848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To Do If You Are Bullied?</a:t>
            </a:r>
          </a:p>
          <a:p>
            <a:endParaRPr lang="en-US" sz="4100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2941423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848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To Do If You Are Bullied?</a:t>
            </a:r>
          </a:p>
          <a:p>
            <a:endParaRPr lang="en-US" sz="4100" dirty="0"/>
          </a:p>
        </p:txBody>
      </p:sp>
      <p:pic>
        <p:nvPicPr>
          <p:cNvPr id="14338" name="Picture 2" descr="https://c1.staticflickr.com/3/2251/1862196407_eb459f2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381499" cy="43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981200"/>
            <a:ext cx="39243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Be confident in yourself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/>
              <a:t>Bullies don’t like people who are not afraid</a:t>
            </a:r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639031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620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 You See Someone Being Bullied</a:t>
            </a:r>
          </a:p>
          <a:p>
            <a:endParaRPr lang="en-US" sz="4100" dirty="0"/>
          </a:p>
        </p:txBody>
      </p:sp>
      <p:pic>
        <p:nvPicPr>
          <p:cNvPr id="3" name="Picture 2" descr="http://www.parentwellbeing.com/blog/wp-content/uploads/2011/11/cyber-bullying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98" y="1752600"/>
            <a:ext cx="2981802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981200"/>
            <a:ext cx="39243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Try to stop it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Help the person being bullied and tell an adult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200" dirty="0"/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1855750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620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 You See Someone Being Bullied</a:t>
            </a:r>
          </a:p>
          <a:p>
            <a:endParaRPr lang="en-US" sz="4100" dirty="0"/>
          </a:p>
        </p:txBody>
      </p:sp>
      <p:pic>
        <p:nvPicPr>
          <p:cNvPr id="15362" name="Picture 2" descr="http://www.cartoonaday.com/images/cartoons/2013/03/stop-bullying-cartoon-598x4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5"/>
          <a:stretch/>
        </p:blipFill>
        <p:spPr bwMode="auto">
          <a:xfrm>
            <a:off x="3748200" y="1431303"/>
            <a:ext cx="5300549" cy="30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9812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If you do nothing, you're saying that bullying is okay with you.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200" dirty="0">
              <a:solidFill>
                <a:srgbClr val="000000"/>
              </a:solidFill>
              <a:ea typeface="SimSun" pitchFamily="2" charset="-122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It is best to treat others the way you would like to be treated.</a:t>
            </a:r>
            <a:endParaRPr lang="en-US" sz="2200" dirty="0"/>
          </a:p>
          <a:p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1468786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620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You might be bullying if…</a:t>
            </a:r>
          </a:p>
          <a:p>
            <a:endParaRPr lang="en-US" sz="4100" dirty="0"/>
          </a:p>
        </p:txBody>
      </p:sp>
      <p:pic>
        <p:nvPicPr>
          <p:cNvPr id="17410" name="Picture 2" descr="http://www.clipartbest.com/cliparts/pi5/MzG/pi5MzG7i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75998"/>
            <a:ext cx="2117725" cy="39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676400"/>
            <a:ext cx="464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Is there a kid that you make jokes about?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Have you ever made fun of someone?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Have you ever joined in making jokes about someone, either in person or online?</a:t>
            </a:r>
          </a:p>
          <a:p>
            <a:endParaRPr lang="en-US" sz="20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92458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merican Typewriter"/>
                <a:cs typeface="American Typewriter"/>
              </a:rPr>
              <a:t>Bullying is when someone tries to hurt or attack someone else by…</a:t>
            </a:r>
          </a:p>
          <a:p>
            <a:endParaRPr lang="en-US" sz="2800" dirty="0">
              <a:latin typeface="American Typewriter"/>
              <a:cs typeface="American Typewriter"/>
            </a:endParaRPr>
          </a:p>
          <a:p>
            <a:pPr marL="393192" lvl="1" indent="0">
              <a:buNone/>
            </a:pPr>
            <a:endParaRPr lang="en-US" sz="2400" dirty="0">
              <a:latin typeface="American Typewriter"/>
              <a:cs typeface="American Typewriter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Bullying?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270c81.medialib.glogster.com/media/fa/fa43947198bd4718905bec790422db13cac7936d3f4d10f5245e5369cc4effa6/fs762041-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/>
          <a:stretch/>
        </p:blipFill>
        <p:spPr bwMode="auto">
          <a:xfrm>
            <a:off x="3809999" y="2743200"/>
            <a:ext cx="479663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052227"/>
            <a:ext cx="320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2500" dirty="0">
                <a:latin typeface="American Typewriter"/>
                <a:cs typeface="American Typewriter"/>
              </a:rPr>
              <a:t>Making them feel uncomfortable</a:t>
            </a:r>
          </a:p>
          <a:p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2085839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14104"/>
            <a:ext cx="7620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 You Are Bullying…</a:t>
            </a:r>
          </a:p>
          <a:p>
            <a:endParaRPr lang="en-US" sz="4100" dirty="0"/>
          </a:p>
        </p:txBody>
      </p:sp>
      <p:pic>
        <p:nvPicPr>
          <p:cNvPr id="18434" name="Picture 2" descr="http://2.bp.blogspot.com/-vFBLwfBVEsU/Tx41jX9bsCI/AAAAAAAACTw/m_MeJToke4Y/s1600/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434544"/>
            <a:ext cx="3190875" cy="38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617243"/>
            <a:ext cx="464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Think about why you do it and how you were feeling at the time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Remember, it's best to treat others the way you would like to be treated.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en-US" sz="2000" dirty="0">
                <a:cs typeface="Times New Roman" pitchFamily="18" charset="0"/>
              </a:rPr>
              <a:t>Speak to School Counselor(s), Teacher(s), Principal, or a Parent about it</a:t>
            </a:r>
            <a:endParaRPr lang="en-US" sz="20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4290508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61684"/>
            <a:ext cx="731520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Department of Health and Human Services: </a:t>
            </a:r>
            <a:r>
              <a:rPr lang="en-US" altLang="en-US" sz="2400" dirty="0">
                <a:solidFill>
                  <a:schemeClr val="accent1"/>
                </a:solidFill>
              </a:rPr>
              <a:t>http://stopbullyingnow.hrsa.gov/adults/catalog-of-resources.aspx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/>
              <a:t>Anti Defamation League: </a:t>
            </a:r>
            <a:r>
              <a:rPr lang="en-US" altLang="en-US" sz="2400" dirty="0">
                <a:solidFill>
                  <a:schemeClr val="accent1"/>
                </a:solidFill>
              </a:rPr>
              <a:t>http://www.adl.org/education/no_bullying.asp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1919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/>
              <a:t>Cyber-Bullying Research Center: </a:t>
            </a:r>
            <a:r>
              <a:rPr lang="en-US" altLang="en-US" sz="2400" dirty="0">
                <a:solidFill>
                  <a:schemeClr val="accent1"/>
                </a:solidFill>
              </a:rPr>
              <a:t>http://www.cyberbullying.us/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/>
              <a:t>Department of Education: </a:t>
            </a:r>
            <a:r>
              <a:rPr lang="en-US" altLang="en-US" sz="2400" dirty="0">
                <a:solidFill>
                  <a:schemeClr val="accent1"/>
                </a:solidFill>
              </a:rPr>
              <a:t>http://www.findyouthinfo.gov/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457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Additional Resources</a:t>
            </a:r>
            <a:endParaRPr lang="en-US" sz="41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2446910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699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6200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 CAN END BULLYING BY WORKING TOGETHER</a:t>
            </a:r>
          </a:p>
          <a:p>
            <a:pPr algn="ctr"/>
            <a:endParaRPr lang="en-US" sz="3600" dirty="0"/>
          </a:p>
          <a:p>
            <a:endParaRPr lang="en-US" sz="4100" dirty="0"/>
          </a:p>
        </p:txBody>
      </p:sp>
      <p:pic>
        <p:nvPicPr>
          <p:cNvPr id="4" name="Picture 6" descr="http://unitedsikhs.org/US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81373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5105400"/>
            <a:ext cx="4800600" cy="1142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/>
              <a:t>JAF, POB 7203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/>
              <a:t>New York, NY 10116, USA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/>
              <a:t>718-441-6644</a:t>
            </a:r>
          </a:p>
          <a:p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  <p:pic>
        <p:nvPicPr>
          <p:cNvPr id="7" name="Picture 6" descr="C:\Users\Sun Kaur\Documents\UNITED SIKHS Aug2014\UNITED SIKHS Office_Stationary\Social Media Logos\redes-sociai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6400"/>
            <a:ext cx="750570" cy="761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67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gilantemma.files.wordpress.com/2014/02/bullying-cartoon-big-e1392051748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03" y="1219200"/>
            <a:ext cx="3210597" cy="45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156698"/>
            <a:ext cx="3733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itchFamily="2" charset="2"/>
              <a:buChar char="Ø"/>
            </a:pPr>
            <a:r>
              <a:rPr lang="en-US" sz="2800" dirty="0">
                <a:latin typeface="American Typewriter"/>
                <a:cs typeface="American Typewriter"/>
              </a:rPr>
              <a:t>Hurting them by kicking, hitting, pushing, tripping etc…</a:t>
            </a:r>
          </a:p>
          <a:p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What is Bullying?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83490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auwatosawest.com/wp-content/uploads/2011/01/Polis-bullying-cartoon-smalle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98" y="1371600"/>
            <a:ext cx="489560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281297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3200" dirty="0"/>
              <a:t> Name calling and spreading nasty rumors.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/>
              <a:t>What is Bullying?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351337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llyshap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59" y="1524000"/>
            <a:ext cx="5145641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85800" y="2133600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2800" dirty="0"/>
              <a:t>Hurting the other person over and over.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/>
              <a:t>What is Bullying?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190976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Who Do Bullies Pick On?</a:t>
            </a:r>
          </a:p>
        </p:txBody>
      </p:sp>
      <p:pic>
        <p:nvPicPr>
          <p:cNvPr id="9218" name="Picture 2" descr="http://gulfnews.com/polopoly_fs/1.623290!/image/3966100580.jpg_gen/derivatives/box_475/3966100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33670"/>
            <a:ext cx="5001202" cy="32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471136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Kids they feel are smaller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3622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Kids they think won’t stand up for themselves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8862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Kids that have few friends</a:t>
            </a:r>
          </a:p>
          <a:p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126201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20469"/>
            <a:ext cx="6781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/>
              <a:t>Why Do Students Bully?</a:t>
            </a:r>
          </a:p>
        </p:txBody>
      </p:sp>
      <p:pic>
        <p:nvPicPr>
          <p:cNvPr id="10242" name="Picture 2" descr="http://static.squarespace.com/static/5227c460e4b0e462da960596/t/5332e9b0e4b02a8560784cf7/1395845552418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71463"/>
            <a:ext cx="5105400" cy="27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600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Sometimes...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438400"/>
            <a:ext cx="327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To impress their friends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136061"/>
            <a:ext cx="327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To enjoy feeling power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801070"/>
            <a:ext cx="3276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They don’t even realize they are hurting someone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169183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152400"/>
            <a:ext cx="6400800" cy="1295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400" dirty="0"/>
              <a:t>Who are Sikhs?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5486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charset="2"/>
              <a:buChar char="Ø"/>
            </a:pPr>
            <a:r>
              <a:rPr lang="en-US" sz="2600" dirty="0"/>
              <a:t>It is the 5</a:t>
            </a:r>
            <a:r>
              <a:rPr lang="en-US" sz="2600" baseline="30000" dirty="0"/>
              <a:t>th</a:t>
            </a:r>
            <a:r>
              <a:rPr lang="en-US" sz="2600" dirty="0"/>
              <a:t> largest in the world.</a:t>
            </a:r>
          </a:p>
          <a:p>
            <a:pPr marL="457200" indent="-457200">
              <a:spcBef>
                <a:spcPts val="1200"/>
              </a:spcBef>
              <a:buFont typeface="Wingdings" charset="2"/>
              <a:buChar char="Ø"/>
            </a:pPr>
            <a:r>
              <a:rPr lang="en-US" altLang="en-US" sz="2600" dirty="0">
                <a:solidFill>
                  <a:srgbClr val="000000"/>
                </a:solidFill>
                <a:ea typeface="SimSun" pitchFamily="2" charset="-122"/>
                <a:cs typeface="Times New Roman" pitchFamily="18" charset="0"/>
              </a:rPr>
              <a:t>Sikhism is a 550-year-old religion that began in the subcontinent of India.</a:t>
            </a:r>
            <a:endParaRPr lang="en-US" sz="2600" dirty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600" dirty="0"/>
              <a:t>Sikh means student.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600" dirty="0"/>
              <a:t>Sikhs are students of the Guru (teacher).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4" name="Picture 8" descr="DSC023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8749"/>
          <a:stretch>
            <a:fillRect/>
          </a:stretch>
        </p:blipFill>
        <p:spPr bwMode="auto">
          <a:xfrm>
            <a:off x="5791200" y="1853707"/>
            <a:ext cx="3200400" cy="314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87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4800600" cy="373856"/>
          </a:xfrm>
        </p:spPr>
        <p:txBody>
          <a:bodyPr/>
          <a:lstStyle/>
          <a:p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</a:rPr>
              <a:t>WWW.UNITEDSIKHS.ORG   l  CONTACT@UNITEDSIKHS.ORG</a:t>
            </a:r>
          </a:p>
        </p:txBody>
      </p:sp>
    </p:spTree>
    <p:extLst>
      <p:ext uri="{BB962C8B-B14F-4D97-AF65-F5344CB8AC3E}">
        <p14:creationId xmlns:p14="http://schemas.microsoft.com/office/powerpoint/2010/main" val="3482429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2784</TotalTime>
  <Words>1632</Words>
  <Application>Microsoft Office PowerPoint</Application>
  <PresentationFormat>On-screen Show (4:3)</PresentationFormat>
  <Paragraphs>191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American Typewriter</vt:lpstr>
      <vt:lpstr>Calibri</vt:lpstr>
      <vt:lpstr>Candara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 </vt:lpstr>
      <vt:lpstr>Table of Contents</vt:lpstr>
      <vt:lpstr>What is Bullying?</vt:lpstr>
      <vt:lpstr>What is Bullying?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Sikh Students Bullied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Ranjit Singh</dc:creator>
  <cp:lastModifiedBy>h s</cp:lastModifiedBy>
  <cp:revision>18</cp:revision>
  <dcterms:created xsi:type="dcterms:W3CDTF">2014-08-28T14:43:11Z</dcterms:created>
  <dcterms:modified xsi:type="dcterms:W3CDTF">2019-12-15T04:21:41Z</dcterms:modified>
  <cp:contentStatus/>
</cp:coreProperties>
</file>