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16" r:id="rId2"/>
    <p:sldId id="417" r:id="rId3"/>
    <p:sldId id="419" r:id="rId4"/>
    <p:sldId id="420" r:id="rId5"/>
    <p:sldId id="421" r:id="rId6"/>
    <p:sldId id="422" r:id="rId7"/>
    <p:sldId id="423" r:id="rId8"/>
    <p:sldId id="424" r:id="rId9"/>
    <p:sldId id="425" r:id="rId10"/>
    <p:sldId id="426" r:id="rId11"/>
    <p:sldId id="427" r:id="rId12"/>
    <p:sldId id="436" r:id="rId13"/>
    <p:sldId id="437" r:id="rId14"/>
    <p:sldId id="438" r:id="rId15"/>
    <p:sldId id="44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88" autoAdjust="0"/>
    <p:restoredTop sz="94295" autoAdjust="0"/>
  </p:normalViewPr>
  <p:slideViewPr>
    <p:cSldViewPr snapToGrid="0">
      <p:cViewPr varScale="1">
        <p:scale>
          <a:sx n="81" d="100"/>
          <a:sy n="81"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C35D93-7812-4704-B11E-3117A757DC92}"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80714184-3CAF-4FD0-B190-862D111BBAB4}">
      <dgm:prSet/>
      <dgm:spPr/>
      <dgm:t>
        <a:bodyPr/>
        <a:lstStyle/>
        <a:p>
          <a:r>
            <a:rPr lang="en-US" dirty="0"/>
            <a:t>Visit</a:t>
          </a:r>
        </a:p>
      </dgm:t>
    </dgm:pt>
    <dgm:pt modelId="{A7DCDAFD-88BC-4F65-82A0-94C1D6FB8D1A}" type="parTrans" cxnId="{8B4FB393-B6B4-4DCF-A772-B32CE4A34CCB}">
      <dgm:prSet/>
      <dgm:spPr/>
      <dgm:t>
        <a:bodyPr/>
        <a:lstStyle/>
        <a:p>
          <a:endParaRPr lang="en-US"/>
        </a:p>
      </dgm:t>
    </dgm:pt>
    <dgm:pt modelId="{91AC835C-9B9C-4641-B706-EB9D50AF5DF9}" type="sibTrans" cxnId="{8B4FB393-B6B4-4DCF-A772-B32CE4A34CCB}">
      <dgm:prSet/>
      <dgm:spPr/>
      <dgm:t>
        <a:bodyPr/>
        <a:lstStyle/>
        <a:p>
          <a:endParaRPr lang="en-US"/>
        </a:p>
      </dgm:t>
    </dgm:pt>
    <dgm:pt modelId="{C9B5BF32-AD4F-4655-AC8A-1074A04602DB}">
      <dgm:prSet/>
      <dgm:spPr/>
      <dgm:t>
        <a:bodyPr/>
        <a:lstStyle/>
        <a:p>
          <a:r>
            <a:rPr lang="en-US" dirty="0"/>
            <a:t>Visit </a:t>
          </a:r>
          <a:r>
            <a:rPr lang="en-US" dirty="0" err="1"/>
            <a:t>GetEmergencyBroadband.org</a:t>
          </a:r>
          <a:endParaRPr lang="en-US" dirty="0"/>
        </a:p>
      </dgm:t>
    </dgm:pt>
    <dgm:pt modelId="{725C1111-80C5-4709-88C1-E48DD7398565}" type="parTrans" cxnId="{E6E57BD7-7633-4C26-B7C7-50FE52842236}">
      <dgm:prSet/>
      <dgm:spPr/>
      <dgm:t>
        <a:bodyPr/>
        <a:lstStyle/>
        <a:p>
          <a:endParaRPr lang="en-US"/>
        </a:p>
      </dgm:t>
    </dgm:pt>
    <dgm:pt modelId="{2A025A27-41C6-42DE-9D61-F0C06575974E}" type="sibTrans" cxnId="{E6E57BD7-7633-4C26-B7C7-50FE52842236}">
      <dgm:prSet/>
      <dgm:spPr/>
      <dgm:t>
        <a:bodyPr/>
        <a:lstStyle/>
        <a:p>
          <a:endParaRPr lang="en-US"/>
        </a:p>
      </dgm:t>
    </dgm:pt>
    <dgm:pt modelId="{23CD2462-8760-43EB-8D13-C6275F673F20}">
      <dgm:prSet/>
      <dgm:spPr/>
      <dgm:t>
        <a:bodyPr/>
        <a:lstStyle/>
        <a:p>
          <a:r>
            <a:rPr lang="en-US" dirty="0">
              <a:latin typeface="+mn-lt"/>
            </a:rPr>
            <a:t>Submit</a:t>
          </a:r>
        </a:p>
      </dgm:t>
    </dgm:pt>
    <dgm:pt modelId="{273AFD40-5D19-475D-9472-223C18E44E2C}" type="parTrans" cxnId="{B60530C2-B860-4641-8F63-566DF2BE1530}">
      <dgm:prSet/>
      <dgm:spPr/>
      <dgm:t>
        <a:bodyPr/>
        <a:lstStyle/>
        <a:p>
          <a:endParaRPr lang="en-US"/>
        </a:p>
      </dgm:t>
    </dgm:pt>
    <dgm:pt modelId="{CBCA0923-5818-4E56-972C-81151D72455F}" type="sibTrans" cxnId="{B60530C2-B860-4641-8F63-566DF2BE1530}">
      <dgm:prSet/>
      <dgm:spPr/>
      <dgm:t>
        <a:bodyPr/>
        <a:lstStyle/>
        <a:p>
          <a:endParaRPr lang="en-US"/>
        </a:p>
      </dgm:t>
    </dgm:pt>
    <dgm:pt modelId="{B356C804-7C42-44A2-AAC8-2A8D26A6D9D8}">
      <dgm:prSet/>
      <dgm:spPr/>
      <dgm:t>
        <a:bodyPr/>
        <a:lstStyle/>
        <a:p>
          <a:pPr rtl="0"/>
          <a:r>
            <a:rPr lang="en-US" dirty="0">
              <a:latin typeface="+mn-lt"/>
            </a:rPr>
            <a:t>Click "How to Apply" and complete the electronic application.</a:t>
          </a:r>
        </a:p>
      </dgm:t>
    </dgm:pt>
    <dgm:pt modelId="{A4B4D586-2C14-4A3F-967B-DB121116CCF8}" type="parTrans" cxnId="{A4823F98-69BF-4C86-9578-D2B05BA1F666}">
      <dgm:prSet/>
      <dgm:spPr/>
      <dgm:t>
        <a:bodyPr/>
        <a:lstStyle/>
        <a:p>
          <a:endParaRPr lang="en-US"/>
        </a:p>
      </dgm:t>
    </dgm:pt>
    <dgm:pt modelId="{B0C7E6E9-D10D-4797-B643-DA1A66BB07A4}" type="sibTrans" cxnId="{A4823F98-69BF-4C86-9578-D2B05BA1F666}">
      <dgm:prSet/>
      <dgm:spPr/>
      <dgm:t>
        <a:bodyPr/>
        <a:lstStyle/>
        <a:p>
          <a:endParaRPr lang="en-US"/>
        </a:p>
      </dgm:t>
    </dgm:pt>
    <dgm:pt modelId="{E0A80E3C-455E-404E-8E68-FED24717DBBF}">
      <dgm:prSet/>
      <dgm:spPr/>
      <dgm:t>
        <a:bodyPr/>
        <a:lstStyle/>
        <a:p>
          <a:r>
            <a:rPr lang="en-US" dirty="0"/>
            <a:t>Contact</a:t>
          </a:r>
        </a:p>
      </dgm:t>
    </dgm:pt>
    <dgm:pt modelId="{9CB5384B-45F2-4F4E-B64A-EF5DA02CDA28}" type="parTrans" cxnId="{CB7E25C6-4BEE-464B-8C80-96FB2D5584AB}">
      <dgm:prSet/>
      <dgm:spPr/>
      <dgm:t>
        <a:bodyPr/>
        <a:lstStyle/>
        <a:p>
          <a:endParaRPr lang="en-US"/>
        </a:p>
      </dgm:t>
    </dgm:pt>
    <dgm:pt modelId="{B8246CC4-CED4-437F-BA89-2118DCE7C3A4}" type="sibTrans" cxnId="{CB7E25C6-4BEE-464B-8C80-96FB2D5584AB}">
      <dgm:prSet/>
      <dgm:spPr/>
      <dgm:t>
        <a:bodyPr/>
        <a:lstStyle/>
        <a:p>
          <a:endParaRPr lang="en-US"/>
        </a:p>
      </dgm:t>
    </dgm:pt>
    <dgm:pt modelId="{FF278295-B6B8-4D2B-A5D1-46878F873F5B}">
      <dgm:prSet custT="1"/>
      <dgm:spPr/>
      <dgm:t>
        <a:bodyPr/>
        <a:lstStyle/>
        <a:p>
          <a:pPr rtl="0"/>
          <a:r>
            <a:rPr lang="en-US" sz="1800" dirty="0">
              <a:latin typeface="+mn-lt"/>
            </a:rPr>
            <a:t>After receiving an eligibility determination from the National Verifier, the consumer can contact a service provider to enroll in the EBB program. </a:t>
          </a:r>
        </a:p>
      </dgm:t>
    </dgm:pt>
    <dgm:pt modelId="{54046506-8440-428A-A94E-6149306E6692}" type="parTrans" cxnId="{C3A75655-A842-463C-8483-3D090E68DCF3}">
      <dgm:prSet/>
      <dgm:spPr/>
      <dgm:t>
        <a:bodyPr/>
        <a:lstStyle/>
        <a:p>
          <a:endParaRPr lang="en-US"/>
        </a:p>
      </dgm:t>
    </dgm:pt>
    <dgm:pt modelId="{B7F0D317-7820-4B67-887E-67E372A0F5C4}" type="sibTrans" cxnId="{C3A75655-A842-463C-8483-3D090E68DCF3}">
      <dgm:prSet/>
      <dgm:spPr/>
      <dgm:t>
        <a:bodyPr/>
        <a:lstStyle/>
        <a:p>
          <a:endParaRPr lang="en-US"/>
        </a:p>
      </dgm:t>
    </dgm:pt>
    <dgm:pt modelId="{645BADA1-B5BB-2D47-A82D-ADBF856FE498}" type="pres">
      <dgm:prSet presAssocID="{B4C35D93-7812-4704-B11E-3117A757DC92}" presName="Name0" presStyleCnt="0">
        <dgm:presLayoutVars>
          <dgm:dir/>
          <dgm:animLvl val="lvl"/>
          <dgm:resizeHandles val="exact"/>
        </dgm:presLayoutVars>
      </dgm:prSet>
      <dgm:spPr/>
    </dgm:pt>
    <dgm:pt modelId="{20AF03AE-72EF-4FAD-B33F-1FE0D3DF66DD}" type="pres">
      <dgm:prSet presAssocID="{E0A80E3C-455E-404E-8E68-FED24717DBBF}" presName="boxAndChildren" presStyleCnt="0"/>
      <dgm:spPr/>
    </dgm:pt>
    <dgm:pt modelId="{61C0A07A-958A-4950-BB98-8BF12F8F9261}" type="pres">
      <dgm:prSet presAssocID="{E0A80E3C-455E-404E-8E68-FED24717DBBF}" presName="parentTextBox" presStyleLbl="alignNode1" presStyleIdx="0" presStyleCnt="3"/>
      <dgm:spPr/>
    </dgm:pt>
    <dgm:pt modelId="{DAE7E8E9-1CBF-44FE-9446-010733BD8664}" type="pres">
      <dgm:prSet presAssocID="{E0A80E3C-455E-404E-8E68-FED24717DBBF}" presName="descendantBox" presStyleLbl="bgAccFollowNode1" presStyleIdx="0" presStyleCnt="3"/>
      <dgm:spPr/>
    </dgm:pt>
    <dgm:pt modelId="{5FE9CD19-1159-7349-901A-05769C08637E}" type="pres">
      <dgm:prSet presAssocID="{CBCA0923-5818-4E56-972C-81151D72455F}" presName="sp" presStyleCnt="0"/>
      <dgm:spPr/>
    </dgm:pt>
    <dgm:pt modelId="{7240B3A0-83C5-C742-A9FB-B73C4BE08B48}" type="pres">
      <dgm:prSet presAssocID="{23CD2462-8760-43EB-8D13-C6275F673F20}" presName="arrowAndChildren" presStyleCnt="0"/>
      <dgm:spPr/>
    </dgm:pt>
    <dgm:pt modelId="{FAFC2D5A-F3C8-FE4E-87A7-6B37A8757515}" type="pres">
      <dgm:prSet presAssocID="{23CD2462-8760-43EB-8D13-C6275F673F20}" presName="parentTextArrow" presStyleLbl="node1" presStyleIdx="0" presStyleCnt="0"/>
      <dgm:spPr/>
    </dgm:pt>
    <dgm:pt modelId="{7535D673-3990-5945-92AB-04A041F3956A}" type="pres">
      <dgm:prSet presAssocID="{23CD2462-8760-43EB-8D13-C6275F673F20}" presName="arrow" presStyleLbl="alignNode1" presStyleIdx="1" presStyleCnt="3"/>
      <dgm:spPr/>
    </dgm:pt>
    <dgm:pt modelId="{1F5541AA-3F21-E941-942B-1436095276DA}" type="pres">
      <dgm:prSet presAssocID="{23CD2462-8760-43EB-8D13-C6275F673F20}" presName="descendantArrow" presStyleLbl="bgAccFollowNode1" presStyleIdx="1" presStyleCnt="3"/>
      <dgm:spPr/>
    </dgm:pt>
    <dgm:pt modelId="{ED7B2D7D-7CDC-5344-9143-4559752B1E6F}" type="pres">
      <dgm:prSet presAssocID="{91AC835C-9B9C-4641-B706-EB9D50AF5DF9}" presName="sp" presStyleCnt="0"/>
      <dgm:spPr/>
    </dgm:pt>
    <dgm:pt modelId="{FBF3546D-47B4-3E4F-BFED-550D1AC05612}" type="pres">
      <dgm:prSet presAssocID="{80714184-3CAF-4FD0-B190-862D111BBAB4}" presName="arrowAndChildren" presStyleCnt="0"/>
      <dgm:spPr/>
    </dgm:pt>
    <dgm:pt modelId="{0653AD83-A36E-1046-8389-A600E4636BE7}" type="pres">
      <dgm:prSet presAssocID="{80714184-3CAF-4FD0-B190-862D111BBAB4}" presName="parentTextArrow" presStyleLbl="node1" presStyleIdx="0" presStyleCnt="0"/>
      <dgm:spPr/>
    </dgm:pt>
    <dgm:pt modelId="{C993FA2E-961E-3D4C-90AE-AC987D25DC70}" type="pres">
      <dgm:prSet presAssocID="{80714184-3CAF-4FD0-B190-862D111BBAB4}" presName="arrow" presStyleLbl="alignNode1" presStyleIdx="2" presStyleCnt="3"/>
      <dgm:spPr/>
    </dgm:pt>
    <dgm:pt modelId="{50F93434-AE04-FA46-B66B-58B73D70B4B4}" type="pres">
      <dgm:prSet presAssocID="{80714184-3CAF-4FD0-B190-862D111BBAB4}" presName="descendantArrow" presStyleLbl="bgAccFollowNode1" presStyleIdx="2" presStyleCnt="3"/>
      <dgm:spPr/>
    </dgm:pt>
  </dgm:ptLst>
  <dgm:cxnLst>
    <dgm:cxn modelId="{BB7B7C2A-A3A4-7C4F-8467-D554904418A3}" type="presOf" srcId="{B4C35D93-7812-4704-B11E-3117A757DC92}" destId="{645BADA1-B5BB-2D47-A82D-ADBF856FE498}" srcOrd="0" destOrd="0" presId="urn:microsoft.com/office/officeart/2016/7/layout/VerticalDownArrowProcess"/>
    <dgm:cxn modelId="{8EE68B46-193F-7740-80F0-9F529F9D3C29}" type="presOf" srcId="{80714184-3CAF-4FD0-B190-862D111BBAB4}" destId="{0653AD83-A36E-1046-8389-A600E4636BE7}" srcOrd="0" destOrd="0" presId="urn:microsoft.com/office/officeart/2016/7/layout/VerticalDownArrowProcess"/>
    <dgm:cxn modelId="{19A4F766-7E75-124C-B7E5-3D2C94A5B524}" type="presOf" srcId="{C9B5BF32-AD4F-4655-AC8A-1074A04602DB}" destId="{50F93434-AE04-FA46-B66B-58B73D70B4B4}" srcOrd="0" destOrd="0" presId="urn:microsoft.com/office/officeart/2016/7/layout/VerticalDownArrowProcess"/>
    <dgm:cxn modelId="{E437146A-2968-8244-BDC8-8FE109A58744}" type="presOf" srcId="{23CD2462-8760-43EB-8D13-C6275F673F20}" destId="{FAFC2D5A-F3C8-FE4E-87A7-6B37A8757515}" srcOrd="0" destOrd="0" presId="urn:microsoft.com/office/officeart/2016/7/layout/VerticalDownArrowProcess"/>
    <dgm:cxn modelId="{1F799571-90AF-48B9-BEE7-1A20BC7A8DC4}" type="presOf" srcId="{E0A80E3C-455E-404E-8E68-FED24717DBBF}" destId="{61C0A07A-958A-4950-BB98-8BF12F8F9261}" srcOrd="0" destOrd="0" presId="urn:microsoft.com/office/officeart/2016/7/layout/VerticalDownArrowProcess"/>
    <dgm:cxn modelId="{C3A75655-A842-463C-8483-3D090E68DCF3}" srcId="{E0A80E3C-455E-404E-8E68-FED24717DBBF}" destId="{FF278295-B6B8-4D2B-A5D1-46878F873F5B}" srcOrd="0" destOrd="0" parTransId="{54046506-8440-428A-A94E-6149306E6692}" sibTransId="{B7F0D317-7820-4B67-887E-67E372A0F5C4}"/>
    <dgm:cxn modelId="{0AE68889-6C6F-441F-9058-A155AE54228B}" type="presOf" srcId="{FF278295-B6B8-4D2B-A5D1-46878F873F5B}" destId="{DAE7E8E9-1CBF-44FE-9446-010733BD8664}" srcOrd="0" destOrd="0" presId="urn:microsoft.com/office/officeart/2016/7/layout/VerticalDownArrowProcess"/>
    <dgm:cxn modelId="{8B4FB393-B6B4-4DCF-A772-B32CE4A34CCB}" srcId="{B4C35D93-7812-4704-B11E-3117A757DC92}" destId="{80714184-3CAF-4FD0-B190-862D111BBAB4}" srcOrd="0" destOrd="0" parTransId="{A7DCDAFD-88BC-4F65-82A0-94C1D6FB8D1A}" sibTransId="{91AC835C-9B9C-4641-B706-EB9D50AF5DF9}"/>
    <dgm:cxn modelId="{BB179A96-3398-E948-AC56-81968A1C86C9}" type="presOf" srcId="{B356C804-7C42-44A2-AAC8-2A8D26A6D9D8}" destId="{1F5541AA-3F21-E941-942B-1436095276DA}" srcOrd="0" destOrd="0" presId="urn:microsoft.com/office/officeart/2016/7/layout/VerticalDownArrowProcess"/>
    <dgm:cxn modelId="{A4823F98-69BF-4C86-9578-D2B05BA1F666}" srcId="{23CD2462-8760-43EB-8D13-C6275F673F20}" destId="{B356C804-7C42-44A2-AAC8-2A8D26A6D9D8}" srcOrd="0" destOrd="0" parTransId="{A4B4D586-2C14-4A3F-967B-DB121116CCF8}" sibTransId="{B0C7E6E9-D10D-4797-B643-DA1A66BB07A4}"/>
    <dgm:cxn modelId="{EA879AA3-6E23-A24D-9E4B-E1C769D2059A}" type="presOf" srcId="{23CD2462-8760-43EB-8D13-C6275F673F20}" destId="{7535D673-3990-5945-92AB-04A041F3956A}" srcOrd="1" destOrd="0" presId="urn:microsoft.com/office/officeart/2016/7/layout/VerticalDownArrowProcess"/>
    <dgm:cxn modelId="{B60530C2-B860-4641-8F63-566DF2BE1530}" srcId="{B4C35D93-7812-4704-B11E-3117A757DC92}" destId="{23CD2462-8760-43EB-8D13-C6275F673F20}" srcOrd="1" destOrd="0" parTransId="{273AFD40-5D19-475D-9472-223C18E44E2C}" sibTransId="{CBCA0923-5818-4E56-972C-81151D72455F}"/>
    <dgm:cxn modelId="{CB7E25C6-4BEE-464B-8C80-96FB2D5584AB}" srcId="{B4C35D93-7812-4704-B11E-3117A757DC92}" destId="{E0A80E3C-455E-404E-8E68-FED24717DBBF}" srcOrd="2" destOrd="0" parTransId="{9CB5384B-45F2-4F4E-B64A-EF5DA02CDA28}" sibTransId="{B8246CC4-CED4-437F-BA89-2118DCE7C3A4}"/>
    <dgm:cxn modelId="{E6E57BD7-7633-4C26-B7C7-50FE52842236}" srcId="{80714184-3CAF-4FD0-B190-862D111BBAB4}" destId="{C9B5BF32-AD4F-4655-AC8A-1074A04602DB}" srcOrd="0" destOrd="0" parTransId="{725C1111-80C5-4709-88C1-E48DD7398565}" sibTransId="{2A025A27-41C6-42DE-9D61-F0C06575974E}"/>
    <dgm:cxn modelId="{01A331FE-EA48-3740-85A4-AD1042010041}" type="presOf" srcId="{80714184-3CAF-4FD0-B190-862D111BBAB4}" destId="{C993FA2E-961E-3D4C-90AE-AC987D25DC70}" srcOrd="1" destOrd="0" presId="urn:microsoft.com/office/officeart/2016/7/layout/VerticalDownArrowProcess"/>
    <dgm:cxn modelId="{CE33EB8C-132D-4BA7-B957-3C85A02B44AA}" type="presParOf" srcId="{645BADA1-B5BB-2D47-A82D-ADBF856FE498}" destId="{20AF03AE-72EF-4FAD-B33F-1FE0D3DF66DD}" srcOrd="0" destOrd="0" presId="urn:microsoft.com/office/officeart/2016/7/layout/VerticalDownArrowProcess"/>
    <dgm:cxn modelId="{F5D61C75-7592-4A10-8740-7E4DFBBD2B1E}" type="presParOf" srcId="{20AF03AE-72EF-4FAD-B33F-1FE0D3DF66DD}" destId="{61C0A07A-958A-4950-BB98-8BF12F8F9261}" srcOrd="0" destOrd="0" presId="urn:microsoft.com/office/officeart/2016/7/layout/VerticalDownArrowProcess"/>
    <dgm:cxn modelId="{3623A98A-E82E-4F7A-8B3F-2718D202B731}" type="presParOf" srcId="{20AF03AE-72EF-4FAD-B33F-1FE0D3DF66DD}" destId="{DAE7E8E9-1CBF-44FE-9446-010733BD8664}" srcOrd="1" destOrd="0" presId="urn:microsoft.com/office/officeart/2016/7/layout/VerticalDownArrowProcess"/>
    <dgm:cxn modelId="{3994682D-795D-FE46-B0C2-C53376D2B6E0}" type="presParOf" srcId="{645BADA1-B5BB-2D47-A82D-ADBF856FE498}" destId="{5FE9CD19-1159-7349-901A-05769C08637E}" srcOrd="1" destOrd="0" presId="urn:microsoft.com/office/officeart/2016/7/layout/VerticalDownArrowProcess"/>
    <dgm:cxn modelId="{15693E1E-A825-FE4A-B5E2-AA49A1C2A083}" type="presParOf" srcId="{645BADA1-B5BB-2D47-A82D-ADBF856FE498}" destId="{7240B3A0-83C5-C742-A9FB-B73C4BE08B48}" srcOrd="2" destOrd="0" presId="urn:microsoft.com/office/officeart/2016/7/layout/VerticalDownArrowProcess"/>
    <dgm:cxn modelId="{0D242951-A32B-8643-8BA5-3EB62A94186B}" type="presParOf" srcId="{7240B3A0-83C5-C742-A9FB-B73C4BE08B48}" destId="{FAFC2D5A-F3C8-FE4E-87A7-6B37A8757515}" srcOrd="0" destOrd="0" presId="urn:microsoft.com/office/officeart/2016/7/layout/VerticalDownArrowProcess"/>
    <dgm:cxn modelId="{A2458D86-01D0-D340-8384-C6D727ED70DF}" type="presParOf" srcId="{7240B3A0-83C5-C742-A9FB-B73C4BE08B48}" destId="{7535D673-3990-5945-92AB-04A041F3956A}" srcOrd="1" destOrd="0" presId="urn:microsoft.com/office/officeart/2016/7/layout/VerticalDownArrowProcess"/>
    <dgm:cxn modelId="{22F1B779-40DF-0347-8E96-6178A9213249}" type="presParOf" srcId="{7240B3A0-83C5-C742-A9FB-B73C4BE08B48}" destId="{1F5541AA-3F21-E941-942B-1436095276DA}" srcOrd="2" destOrd="0" presId="urn:microsoft.com/office/officeart/2016/7/layout/VerticalDownArrowProcess"/>
    <dgm:cxn modelId="{4FC23512-ADEA-FC49-A75D-C6F7B1A53E57}" type="presParOf" srcId="{645BADA1-B5BB-2D47-A82D-ADBF856FE498}" destId="{ED7B2D7D-7CDC-5344-9143-4559752B1E6F}" srcOrd="3" destOrd="0" presId="urn:microsoft.com/office/officeart/2016/7/layout/VerticalDownArrowProcess"/>
    <dgm:cxn modelId="{E862C6AE-A10B-CC46-83B9-44FB8F67F0F3}" type="presParOf" srcId="{645BADA1-B5BB-2D47-A82D-ADBF856FE498}" destId="{FBF3546D-47B4-3E4F-BFED-550D1AC05612}" srcOrd="4" destOrd="0" presId="urn:microsoft.com/office/officeart/2016/7/layout/VerticalDownArrowProcess"/>
    <dgm:cxn modelId="{494C91A1-C98D-4D4C-94A3-0898C0DDD1F4}" type="presParOf" srcId="{FBF3546D-47B4-3E4F-BFED-550D1AC05612}" destId="{0653AD83-A36E-1046-8389-A600E4636BE7}" srcOrd="0" destOrd="0" presId="urn:microsoft.com/office/officeart/2016/7/layout/VerticalDownArrowProcess"/>
    <dgm:cxn modelId="{ADE6C349-257E-0C41-BFA2-CB4B33FAD8B3}" type="presParOf" srcId="{FBF3546D-47B4-3E4F-BFED-550D1AC05612}" destId="{C993FA2E-961E-3D4C-90AE-AC987D25DC70}" srcOrd="1" destOrd="0" presId="urn:microsoft.com/office/officeart/2016/7/layout/VerticalDownArrowProcess"/>
    <dgm:cxn modelId="{25362A02-3E48-114B-808B-606A4D1AAD42}" type="presParOf" srcId="{FBF3546D-47B4-3E4F-BFED-550D1AC05612}" destId="{50F93434-AE04-FA46-B66B-58B73D70B4B4}"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0A07A-958A-4950-BB98-8BF12F8F9261}">
      <dsp:nvSpPr>
        <dsp:cNvPr id="0" name=""/>
        <dsp:cNvSpPr/>
      </dsp:nvSpPr>
      <dsp:spPr>
        <a:xfrm>
          <a:off x="0" y="2849660"/>
          <a:ext cx="2540132" cy="9353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654" tIns="234696" rIns="180654"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Contact</a:t>
          </a:r>
        </a:p>
      </dsp:txBody>
      <dsp:txXfrm>
        <a:off x="0" y="2849660"/>
        <a:ext cx="2540132" cy="935322"/>
      </dsp:txXfrm>
    </dsp:sp>
    <dsp:sp modelId="{DAE7E8E9-1CBF-44FE-9446-010733BD8664}">
      <dsp:nvSpPr>
        <dsp:cNvPr id="0" name=""/>
        <dsp:cNvSpPr/>
      </dsp:nvSpPr>
      <dsp:spPr>
        <a:xfrm>
          <a:off x="2540132" y="2849660"/>
          <a:ext cx="7620396" cy="93532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578" tIns="228600" rIns="154578" bIns="22860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mn-lt"/>
            </a:rPr>
            <a:t>After receiving an eligibility determination from the National Verifier, the consumer can contact a service provider to enroll in the EBB program. </a:t>
          </a:r>
        </a:p>
      </dsp:txBody>
      <dsp:txXfrm>
        <a:off x="2540132" y="2849660"/>
        <a:ext cx="7620396" cy="935322"/>
      </dsp:txXfrm>
    </dsp:sp>
    <dsp:sp modelId="{7535D673-3990-5945-92AB-04A041F3956A}">
      <dsp:nvSpPr>
        <dsp:cNvPr id="0" name=""/>
        <dsp:cNvSpPr/>
      </dsp:nvSpPr>
      <dsp:spPr>
        <a:xfrm rot="10800000">
          <a:off x="0" y="1425164"/>
          <a:ext cx="2540132" cy="143852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654" tIns="234696" rIns="180654" bIns="234696"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mn-lt"/>
            </a:rPr>
            <a:t>Submit</a:t>
          </a:r>
        </a:p>
      </dsp:txBody>
      <dsp:txXfrm rot="-10800000">
        <a:off x="0" y="1425164"/>
        <a:ext cx="2540132" cy="935041"/>
      </dsp:txXfrm>
    </dsp:sp>
    <dsp:sp modelId="{1F5541AA-3F21-E941-942B-1436095276DA}">
      <dsp:nvSpPr>
        <dsp:cNvPr id="0" name=""/>
        <dsp:cNvSpPr/>
      </dsp:nvSpPr>
      <dsp:spPr>
        <a:xfrm>
          <a:off x="2540132" y="1425164"/>
          <a:ext cx="7620396" cy="9350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578" tIns="292100" rIns="154578" bIns="292100" numCol="1" spcCol="1270" anchor="ctr" anchorCtr="0">
          <a:noAutofit/>
        </a:bodyPr>
        <a:lstStyle/>
        <a:p>
          <a:pPr marL="0" lvl="0" indent="0" algn="l" defTabSz="1022350" rtl="0">
            <a:lnSpc>
              <a:spcPct val="90000"/>
            </a:lnSpc>
            <a:spcBef>
              <a:spcPct val="0"/>
            </a:spcBef>
            <a:spcAft>
              <a:spcPct val="35000"/>
            </a:spcAft>
            <a:buNone/>
          </a:pPr>
          <a:r>
            <a:rPr lang="en-US" sz="2300" kern="1200" dirty="0">
              <a:latin typeface="+mn-lt"/>
            </a:rPr>
            <a:t>Click "How to Apply" and complete the electronic application.</a:t>
          </a:r>
        </a:p>
      </dsp:txBody>
      <dsp:txXfrm>
        <a:off x="2540132" y="1425164"/>
        <a:ext cx="7620396" cy="935041"/>
      </dsp:txXfrm>
    </dsp:sp>
    <dsp:sp modelId="{C993FA2E-961E-3D4C-90AE-AC987D25DC70}">
      <dsp:nvSpPr>
        <dsp:cNvPr id="0" name=""/>
        <dsp:cNvSpPr/>
      </dsp:nvSpPr>
      <dsp:spPr>
        <a:xfrm rot="10800000">
          <a:off x="0" y="669"/>
          <a:ext cx="2540132" cy="143852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654" tIns="234696" rIns="180654"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Visit</a:t>
          </a:r>
        </a:p>
      </dsp:txBody>
      <dsp:txXfrm rot="-10800000">
        <a:off x="0" y="669"/>
        <a:ext cx="2540132" cy="935041"/>
      </dsp:txXfrm>
    </dsp:sp>
    <dsp:sp modelId="{50F93434-AE04-FA46-B66B-58B73D70B4B4}">
      <dsp:nvSpPr>
        <dsp:cNvPr id="0" name=""/>
        <dsp:cNvSpPr/>
      </dsp:nvSpPr>
      <dsp:spPr>
        <a:xfrm>
          <a:off x="2540132" y="669"/>
          <a:ext cx="7620396" cy="9350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578" tIns="292100" rIns="154578" bIns="292100" numCol="1" spcCol="1270" anchor="ctr" anchorCtr="0">
          <a:noAutofit/>
        </a:bodyPr>
        <a:lstStyle/>
        <a:p>
          <a:pPr marL="0" lvl="0" indent="0" algn="l" defTabSz="1022350">
            <a:lnSpc>
              <a:spcPct val="90000"/>
            </a:lnSpc>
            <a:spcBef>
              <a:spcPct val="0"/>
            </a:spcBef>
            <a:spcAft>
              <a:spcPct val="35000"/>
            </a:spcAft>
            <a:buNone/>
          </a:pPr>
          <a:r>
            <a:rPr lang="en-US" sz="2300" kern="1200" dirty="0"/>
            <a:t>Visit </a:t>
          </a:r>
          <a:r>
            <a:rPr lang="en-US" sz="2300" kern="1200" dirty="0" err="1"/>
            <a:t>GetEmergencyBroadband.org</a:t>
          </a:r>
          <a:endParaRPr lang="en-US" sz="2300" kern="1200" dirty="0"/>
        </a:p>
      </dsp:txBody>
      <dsp:txXfrm>
        <a:off x="2540132" y="669"/>
        <a:ext cx="7620396" cy="935041"/>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4299B-53B3-4659-9DC2-937A9D5B6A10}" type="datetimeFigureOut">
              <a:rPr lang="en-US" smtClean="0"/>
              <a:t>5/6/2021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F3A5E-D6BE-4BBE-8097-68F6B6A1EBDB}" type="slidenum">
              <a:rPr lang="en-US" smtClean="0"/>
              <a:t>‹#›</a:t>
            </a:fld>
            <a:endParaRPr lang="en-US" dirty="0"/>
          </a:p>
        </p:txBody>
      </p:sp>
    </p:spTree>
    <p:extLst>
      <p:ext uri="{BB962C8B-B14F-4D97-AF65-F5344CB8AC3E}">
        <p14:creationId xmlns:p14="http://schemas.microsoft.com/office/powerpoint/2010/main" val="987608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8F3A5E-D6BE-4BBE-8097-68F6B6A1EBDB}" type="slidenum">
              <a:rPr lang="en-US" smtClean="0"/>
              <a:t>14</a:t>
            </a:fld>
            <a:endParaRPr lang="en-US" dirty="0"/>
          </a:p>
        </p:txBody>
      </p:sp>
    </p:spTree>
    <p:extLst>
      <p:ext uri="{BB962C8B-B14F-4D97-AF65-F5344CB8AC3E}">
        <p14:creationId xmlns:p14="http://schemas.microsoft.com/office/powerpoint/2010/main" val="3521587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164C4-D093-4E6A-BB25-9EB1573FCE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1558CE-91B7-4870-931A-6BE56D0742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5E1549-5F5B-4119-A20F-DB28ECD9611E}"/>
              </a:ext>
            </a:extLst>
          </p:cNvPr>
          <p:cNvSpPr>
            <a:spLocks noGrp="1"/>
          </p:cNvSpPr>
          <p:nvPr>
            <p:ph type="dt" sz="half" idx="10"/>
          </p:nvPr>
        </p:nvSpPr>
        <p:spPr/>
        <p:txBody>
          <a:bodyPr/>
          <a:lstStyle/>
          <a:p>
            <a:fld id="{E47A0CDF-EBA6-457B-BE7B-3994BECE43E5}" type="datetimeFigureOut">
              <a:rPr lang="en-US" smtClean="0"/>
              <a:t>5/6/2021</a:t>
            </a:fld>
            <a:endParaRPr lang="en-US" dirty="0"/>
          </a:p>
        </p:txBody>
      </p:sp>
      <p:sp>
        <p:nvSpPr>
          <p:cNvPr id="5" name="Footer Placeholder 4">
            <a:extLst>
              <a:ext uri="{FF2B5EF4-FFF2-40B4-BE49-F238E27FC236}">
                <a16:creationId xmlns:a16="http://schemas.microsoft.com/office/drawing/2014/main" id="{E8FBD32A-9BF4-4C74-8EA8-D4956231CA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21389D-383C-4276-9D82-FF8292F3DFDE}"/>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344612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8EA5-858A-428C-9692-2D4F66F13F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4D47C6-6FA8-4C0D-8EAE-76D76E5491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CF0622-B3C0-415F-97F3-56C390AB887B}"/>
              </a:ext>
            </a:extLst>
          </p:cNvPr>
          <p:cNvSpPr>
            <a:spLocks noGrp="1"/>
          </p:cNvSpPr>
          <p:nvPr>
            <p:ph type="dt" sz="half" idx="10"/>
          </p:nvPr>
        </p:nvSpPr>
        <p:spPr/>
        <p:txBody>
          <a:bodyPr/>
          <a:lstStyle/>
          <a:p>
            <a:fld id="{E47A0CDF-EBA6-457B-BE7B-3994BECE43E5}" type="datetimeFigureOut">
              <a:rPr lang="en-US" smtClean="0"/>
              <a:t>5/6/2021</a:t>
            </a:fld>
            <a:endParaRPr lang="en-US" dirty="0"/>
          </a:p>
        </p:txBody>
      </p:sp>
      <p:sp>
        <p:nvSpPr>
          <p:cNvPr id="5" name="Footer Placeholder 4">
            <a:extLst>
              <a:ext uri="{FF2B5EF4-FFF2-40B4-BE49-F238E27FC236}">
                <a16:creationId xmlns:a16="http://schemas.microsoft.com/office/drawing/2014/main" id="{F6AD8A91-71AC-445D-8D9E-663BB05A95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902BBF-0382-4A00-B241-FA94E7BEC2C2}"/>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122967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BB3803-98A3-4FFE-B596-87C9DC79C9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E926B8-4AB4-4FCD-AD6A-E259D50A24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50DBD1-7F6C-4720-8597-267D98897678}"/>
              </a:ext>
            </a:extLst>
          </p:cNvPr>
          <p:cNvSpPr>
            <a:spLocks noGrp="1"/>
          </p:cNvSpPr>
          <p:nvPr>
            <p:ph type="dt" sz="half" idx="10"/>
          </p:nvPr>
        </p:nvSpPr>
        <p:spPr/>
        <p:txBody>
          <a:bodyPr/>
          <a:lstStyle/>
          <a:p>
            <a:fld id="{E47A0CDF-EBA6-457B-BE7B-3994BECE43E5}" type="datetimeFigureOut">
              <a:rPr lang="en-US" smtClean="0"/>
              <a:t>5/6/2021</a:t>
            </a:fld>
            <a:endParaRPr lang="en-US" dirty="0"/>
          </a:p>
        </p:txBody>
      </p:sp>
      <p:sp>
        <p:nvSpPr>
          <p:cNvPr id="5" name="Footer Placeholder 4">
            <a:extLst>
              <a:ext uri="{FF2B5EF4-FFF2-40B4-BE49-F238E27FC236}">
                <a16:creationId xmlns:a16="http://schemas.microsoft.com/office/drawing/2014/main" id="{337F3650-C423-418A-8AEC-A3BB83EF9C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C73AEC-A3AD-46AE-8F90-A422EC14C15E}"/>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356742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694E-80BA-4339-B747-808FE537DF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E33408-3E06-417B-943D-3ACB1F4711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9B789-080A-4303-BE75-EC0CEA321288}"/>
              </a:ext>
            </a:extLst>
          </p:cNvPr>
          <p:cNvSpPr>
            <a:spLocks noGrp="1"/>
          </p:cNvSpPr>
          <p:nvPr>
            <p:ph type="dt" sz="half" idx="10"/>
          </p:nvPr>
        </p:nvSpPr>
        <p:spPr/>
        <p:txBody>
          <a:bodyPr/>
          <a:lstStyle/>
          <a:p>
            <a:fld id="{E47A0CDF-EBA6-457B-BE7B-3994BECE43E5}" type="datetimeFigureOut">
              <a:rPr lang="en-US" smtClean="0"/>
              <a:t>5/6/2021</a:t>
            </a:fld>
            <a:endParaRPr lang="en-US" dirty="0"/>
          </a:p>
        </p:txBody>
      </p:sp>
      <p:sp>
        <p:nvSpPr>
          <p:cNvPr id="5" name="Footer Placeholder 4">
            <a:extLst>
              <a:ext uri="{FF2B5EF4-FFF2-40B4-BE49-F238E27FC236}">
                <a16:creationId xmlns:a16="http://schemas.microsoft.com/office/drawing/2014/main" id="{BB4C8E15-76FE-41AA-899B-1692C15CEC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4E129E-59D0-4101-A9DE-8DB554DE5E61}"/>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365741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0821B-FE8E-4F73-9080-57D801F765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F87214-B0CD-468F-A26A-0016B02AF7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56B30B-DFE4-439C-A7A5-7D0839D62A17}"/>
              </a:ext>
            </a:extLst>
          </p:cNvPr>
          <p:cNvSpPr>
            <a:spLocks noGrp="1"/>
          </p:cNvSpPr>
          <p:nvPr>
            <p:ph type="dt" sz="half" idx="10"/>
          </p:nvPr>
        </p:nvSpPr>
        <p:spPr/>
        <p:txBody>
          <a:bodyPr/>
          <a:lstStyle/>
          <a:p>
            <a:fld id="{E47A0CDF-EBA6-457B-BE7B-3994BECE43E5}" type="datetimeFigureOut">
              <a:rPr lang="en-US" smtClean="0"/>
              <a:t>5/6/2021</a:t>
            </a:fld>
            <a:endParaRPr lang="en-US" dirty="0"/>
          </a:p>
        </p:txBody>
      </p:sp>
      <p:sp>
        <p:nvSpPr>
          <p:cNvPr id="5" name="Footer Placeholder 4">
            <a:extLst>
              <a:ext uri="{FF2B5EF4-FFF2-40B4-BE49-F238E27FC236}">
                <a16:creationId xmlns:a16="http://schemas.microsoft.com/office/drawing/2014/main" id="{3C9DF2C5-77FE-482C-87F5-FD477803AF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FC9491-6B76-46E8-BDA6-59D42378AD74}"/>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6519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AF6CE-3FEF-4E7B-A021-554089454A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32A219-7FDC-41BE-84DA-50EDBD34F2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1325F9-D49E-46E3-BA11-B5760A5B99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471D65-92BD-422D-B4F7-3211F1522600}"/>
              </a:ext>
            </a:extLst>
          </p:cNvPr>
          <p:cNvSpPr>
            <a:spLocks noGrp="1"/>
          </p:cNvSpPr>
          <p:nvPr>
            <p:ph type="dt" sz="half" idx="10"/>
          </p:nvPr>
        </p:nvSpPr>
        <p:spPr/>
        <p:txBody>
          <a:bodyPr/>
          <a:lstStyle/>
          <a:p>
            <a:fld id="{E47A0CDF-EBA6-457B-BE7B-3994BECE43E5}" type="datetimeFigureOut">
              <a:rPr lang="en-US" smtClean="0"/>
              <a:t>5/6/2021</a:t>
            </a:fld>
            <a:endParaRPr lang="en-US" dirty="0"/>
          </a:p>
        </p:txBody>
      </p:sp>
      <p:sp>
        <p:nvSpPr>
          <p:cNvPr id="6" name="Footer Placeholder 5">
            <a:extLst>
              <a:ext uri="{FF2B5EF4-FFF2-40B4-BE49-F238E27FC236}">
                <a16:creationId xmlns:a16="http://schemas.microsoft.com/office/drawing/2014/main" id="{FD73351F-49AB-4C7B-81D7-0A74E6E84D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FAB281-782B-45C6-B446-6DF207939C43}"/>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188239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01F5-D9DD-4E28-9760-E2F2735338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1FE363-C87C-4869-B092-D8742EDFA5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8D0096-1C63-414B-832D-A86C722747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39A993-ADE9-4245-BA2B-3821864F8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E9919B-36CB-49A0-AAAD-FBB73278A3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94B181-F878-4F2C-B281-48D52E93C624}"/>
              </a:ext>
            </a:extLst>
          </p:cNvPr>
          <p:cNvSpPr>
            <a:spLocks noGrp="1"/>
          </p:cNvSpPr>
          <p:nvPr>
            <p:ph type="dt" sz="half" idx="10"/>
          </p:nvPr>
        </p:nvSpPr>
        <p:spPr/>
        <p:txBody>
          <a:bodyPr/>
          <a:lstStyle/>
          <a:p>
            <a:fld id="{E47A0CDF-EBA6-457B-BE7B-3994BECE43E5}" type="datetimeFigureOut">
              <a:rPr lang="en-US" smtClean="0"/>
              <a:t>5/6/2021</a:t>
            </a:fld>
            <a:endParaRPr lang="en-US" dirty="0"/>
          </a:p>
        </p:txBody>
      </p:sp>
      <p:sp>
        <p:nvSpPr>
          <p:cNvPr id="8" name="Footer Placeholder 7">
            <a:extLst>
              <a:ext uri="{FF2B5EF4-FFF2-40B4-BE49-F238E27FC236}">
                <a16:creationId xmlns:a16="http://schemas.microsoft.com/office/drawing/2014/main" id="{96799FCC-F573-404D-83C4-E9FEE2D02A2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32AA0C3-9BAC-46E1-BF30-DB984E5EC7AD}"/>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1205246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9639-2004-4DC2-BDD9-60EA9CFFD0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640297-6F84-4BA7-A731-71A0C5461733}"/>
              </a:ext>
            </a:extLst>
          </p:cNvPr>
          <p:cNvSpPr>
            <a:spLocks noGrp="1"/>
          </p:cNvSpPr>
          <p:nvPr>
            <p:ph type="dt" sz="half" idx="10"/>
          </p:nvPr>
        </p:nvSpPr>
        <p:spPr/>
        <p:txBody>
          <a:bodyPr/>
          <a:lstStyle/>
          <a:p>
            <a:fld id="{E47A0CDF-EBA6-457B-BE7B-3994BECE43E5}" type="datetimeFigureOut">
              <a:rPr lang="en-US" smtClean="0"/>
              <a:t>5/6/2021</a:t>
            </a:fld>
            <a:endParaRPr lang="en-US" dirty="0"/>
          </a:p>
        </p:txBody>
      </p:sp>
      <p:sp>
        <p:nvSpPr>
          <p:cNvPr id="4" name="Footer Placeholder 3">
            <a:extLst>
              <a:ext uri="{FF2B5EF4-FFF2-40B4-BE49-F238E27FC236}">
                <a16:creationId xmlns:a16="http://schemas.microsoft.com/office/drawing/2014/main" id="{C55B789F-3C1B-4149-91A6-537ABD4BCEA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775F3DA-816C-4A46-87B8-E326AF71D7A5}"/>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390371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53220-004C-41C2-9025-CC83A7E843A2}"/>
              </a:ext>
            </a:extLst>
          </p:cNvPr>
          <p:cNvSpPr>
            <a:spLocks noGrp="1"/>
          </p:cNvSpPr>
          <p:nvPr>
            <p:ph type="dt" sz="half" idx="10"/>
          </p:nvPr>
        </p:nvSpPr>
        <p:spPr/>
        <p:txBody>
          <a:bodyPr/>
          <a:lstStyle/>
          <a:p>
            <a:fld id="{E47A0CDF-EBA6-457B-BE7B-3994BECE43E5}" type="datetimeFigureOut">
              <a:rPr lang="en-US" smtClean="0"/>
              <a:t>5/6/2021</a:t>
            </a:fld>
            <a:endParaRPr lang="en-US" dirty="0"/>
          </a:p>
        </p:txBody>
      </p:sp>
      <p:sp>
        <p:nvSpPr>
          <p:cNvPr id="3" name="Footer Placeholder 2">
            <a:extLst>
              <a:ext uri="{FF2B5EF4-FFF2-40B4-BE49-F238E27FC236}">
                <a16:creationId xmlns:a16="http://schemas.microsoft.com/office/drawing/2014/main" id="{EC336FDE-31BA-4099-A414-A2B77B1CBE1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B31C0BA-96B9-4068-92EA-B679AE68D139}"/>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232059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15CFA-D018-484F-AE11-F1D4E7EC3F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AA8E9-5273-4CF9-A8EC-2A94BE1004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AB1B1C-2DA6-46A7-8366-54E8EF29CF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58D4D1-5DE5-44DF-88C3-462BE34CC9C0}"/>
              </a:ext>
            </a:extLst>
          </p:cNvPr>
          <p:cNvSpPr>
            <a:spLocks noGrp="1"/>
          </p:cNvSpPr>
          <p:nvPr>
            <p:ph type="dt" sz="half" idx="10"/>
          </p:nvPr>
        </p:nvSpPr>
        <p:spPr/>
        <p:txBody>
          <a:bodyPr/>
          <a:lstStyle/>
          <a:p>
            <a:fld id="{E47A0CDF-EBA6-457B-BE7B-3994BECE43E5}" type="datetimeFigureOut">
              <a:rPr lang="en-US" smtClean="0"/>
              <a:t>5/6/2021</a:t>
            </a:fld>
            <a:endParaRPr lang="en-US" dirty="0"/>
          </a:p>
        </p:txBody>
      </p:sp>
      <p:sp>
        <p:nvSpPr>
          <p:cNvPr id="6" name="Footer Placeholder 5">
            <a:extLst>
              <a:ext uri="{FF2B5EF4-FFF2-40B4-BE49-F238E27FC236}">
                <a16:creationId xmlns:a16="http://schemas.microsoft.com/office/drawing/2014/main" id="{78473CBF-899E-4706-884F-E460DFE7F7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9E0D43-2D99-4F26-B7CB-53D05C2D3019}"/>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599899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29C1-02F6-49C8-8B7A-73D8E0F129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906B09-7125-4C09-8A4A-779971C017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7D7CBC6-F17D-4319-BFB9-EA0505D85F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2BAA08-302C-4EC9-A434-5DC9C433C77D}"/>
              </a:ext>
            </a:extLst>
          </p:cNvPr>
          <p:cNvSpPr>
            <a:spLocks noGrp="1"/>
          </p:cNvSpPr>
          <p:nvPr>
            <p:ph type="dt" sz="half" idx="10"/>
          </p:nvPr>
        </p:nvSpPr>
        <p:spPr/>
        <p:txBody>
          <a:bodyPr/>
          <a:lstStyle/>
          <a:p>
            <a:fld id="{E47A0CDF-EBA6-457B-BE7B-3994BECE43E5}" type="datetimeFigureOut">
              <a:rPr lang="en-US" smtClean="0"/>
              <a:t>5/6/2021</a:t>
            </a:fld>
            <a:endParaRPr lang="en-US" dirty="0"/>
          </a:p>
        </p:txBody>
      </p:sp>
      <p:sp>
        <p:nvSpPr>
          <p:cNvPr id="6" name="Footer Placeholder 5">
            <a:extLst>
              <a:ext uri="{FF2B5EF4-FFF2-40B4-BE49-F238E27FC236}">
                <a16:creationId xmlns:a16="http://schemas.microsoft.com/office/drawing/2014/main" id="{692314AB-75CF-44B5-8F09-A2DBF20F90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CED9A6-D0B2-48B4-8CDD-D9124B06CF70}"/>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2000531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83866A-1B64-4044-A271-050B90F294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A6C81D-7F5D-4CA0-BFC2-27BE5E7A85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0EC2B-3156-4839-AF49-B9EAFD2EC7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A0CDF-EBA6-457B-BE7B-3994BECE43E5}" type="datetimeFigureOut">
              <a:rPr lang="en-US" smtClean="0"/>
              <a:t>5/6/2021</a:t>
            </a:fld>
            <a:endParaRPr lang="en-US" dirty="0"/>
          </a:p>
        </p:txBody>
      </p:sp>
      <p:sp>
        <p:nvSpPr>
          <p:cNvPr id="5" name="Footer Placeholder 4">
            <a:extLst>
              <a:ext uri="{FF2B5EF4-FFF2-40B4-BE49-F238E27FC236}">
                <a16:creationId xmlns:a16="http://schemas.microsoft.com/office/drawing/2014/main" id="{1857B918-1616-4B86-A6ED-60579378C2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9B5008E-526E-4F71-8C42-7D0239192F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57504-0EAB-48E1-808A-4E451FB5249C}" type="slidenum">
              <a:rPr lang="en-US" smtClean="0"/>
              <a:t>‹#›</a:t>
            </a:fld>
            <a:endParaRPr lang="en-US" dirty="0"/>
          </a:p>
        </p:txBody>
      </p:sp>
    </p:spTree>
    <p:extLst>
      <p:ext uri="{BB962C8B-B14F-4D97-AF65-F5344CB8AC3E}">
        <p14:creationId xmlns:p14="http://schemas.microsoft.com/office/powerpoint/2010/main" val="721436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0C5B12-5219-7A43-9E5B-A42B6739A1E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92949"/>
          </a:xfrm>
          <a:prstGeom prst="rect">
            <a:avLst/>
          </a:prstGeom>
        </p:spPr>
      </p:pic>
      <p:sp>
        <p:nvSpPr>
          <p:cNvPr id="6" name="TextBox 5">
            <a:extLst>
              <a:ext uri="{FF2B5EF4-FFF2-40B4-BE49-F238E27FC236}">
                <a16:creationId xmlns:a16="http://schemas.microsoft.com/office/drawing/2014/main" id="{E9E7395D-92CA-7149-BB4C-FFB0A45E5C04}"/>
              </a:ext>
            </a:extLst>
          </p:cNvPr>
          <p:cNvSpPr txBox="1"/>
          <p:nvPr/>
        </p:nvSpPr>
        <p:spPr>
          <a:xfrm>
            <a:off x="2633272" y="1984799"/>
            <a:ext cx="6925456" cy="707886"/>
          </a:xfrm>
          <a:prstGeom prst="rect">
            <a:avLst/>
          </a:prstGeom>
          <a:noFill/>
        </p:spPr>
        <p:txBody>
          <a:bodyPr wrap="square" rtlCol="0">
            <a:spAutoFit/>
          </a:bodyPr>
          <a:lstStyle/>
          <a:p>
            <a:pPr algn="ctr"/>
            <a:r>
              <a:rPr lang="en-US" sz="4000" dirty="0">
                <a:solidFill>
                  <a:schemeClr val="bg1"/>
                </a:solidFill>
              </a:rPr>
              <a:t>Emergency Broadband Benefit</a:t>
            </a:r>
          </a:p>
        </p:txBody>
      </p:sp>
      <p:sp>
        <p:nvSpPr>
          <p:cNvPr id="7" name="TextBox 6">
            <a:extLst>
              <a:ext uri="{FF2B5EF4-FFF2-40B4-BE49-F238E27FC236}">
                <a16:creationId xmlns:a16="http://schemas.microsoft.com/office/drawing/2014/main" id="{7DB422DA-0D3B-F74F-AA55-A62F5CAEBC98}"/>
              </a:ext>
            </a:extLst>
          </p:cNvPr>
          <p:cNvSpPr txBox="1"/>
          <p:nvPr/>
        </p:nvSpPr>
        <p:spPr>
          <a:xfrm>
            <a:off x="1314174" y="3429000"/>
            <a:ext cx="5543312" cy="1754326"/>
          </a:xfrm>
          <a:prstGeom prst="rect">
            <a:avLst/>
          </a:prstGeom>
          <a:noFill/>
        </p:spPr>
        <p:txBody>
          <a:bodyPr wrap="none" rtlCol="0">
            <a:spAutoFit/>
          </a:bodyPr>
          <a:lstStyle/>
          <a:p>
            <a:pPr algn="ctr"/>
            <a:r>
              <a:rPr lang="en-US" sz="3600" dirty="0">
                <a:solidFill>
                  <a:schemeClr val="bg1"/>
                </a:solidFill>
              </a:rPr>
              <a:t>What Is the Benefit?</a:t>
            </a:r>
          </a:p>
          <a:p>
            <a:pPr algn="ctr"/>
            <a:r>
              <a:rPr lang="en-US" sz="3600" dirty="0">
                <a:solidFill>
                  <a:schemeClr val="bg1"/>
                </a:solidFill>
              </a:rPr>
              <a:t>Who Is Eligible?</a:t>
            </a:r>
          </a:p>
          <a:p>
            <a:pPr algn="ctr"/>
            <a:r>
              <a:rPr lang="en-US" sz="3600" dirty="0">
                <a:solidFill>
                  <a:schemeClr val="bg1"/>
                </a:solidFill>
              </a:rPr>
              <a:t>How Can Households Apply?</a:t>
            </a:r>
          </a:p>
        </p:txBody>
      </p:sp>
      <p:pic>
        <p:nvPicPr>
          <p:cNvPr id="9" name="Picture 8">
            <a:extLst>
              <a:ext uri="{FF2B5EF4-FFF2-40B4-BE49-F238E27FC236}">
                <a16:creationId xmlns:a16="http://schemas.microsoft.com/office/drawing/2014/main" id="{FD31F25C-3EA0-214D-9ED1-66A798420D7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218" y="3429000"/>
            <a:ext cx="2125553" cy="1789043"/>
          </a:xfrm>
          <a:prstGeom prst="rect">
            <a:avLst/>
          </a:prstGeom>
        </p:spPr>
      </p:pic>
    </p:spTree>
    <p:extLst>
      <p:ext uri="{BB962C8B-B14F-4D97-AF65-F5344CB8AC3E}">
        <p14:creationId xmlns:p14="http://schemas.microsoft.com/office/powerpoint/2010/main" val="4053947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E4392F-F303-EB49-A74F-BAD3A1BF262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01800"/>
          </a:xfrm>
          <a:prstGeom prst="rect">
            <a:avLst/>
          </a:prstGeom>
        </p:spPr>
      </p:pic>
      <p:pic>
        <p:nvPicPr>
          <p:cNvPr id="7" name="Picture 6">
            <a:extLst>
              <a:ext uri="{FF2B5EF4-FFF2-40B4-BE49-F238E27FC236}">
                <a16:creationId xmlns:a16="http://schemas.microsoft.com/office/drawing/2014/main" id="{C49C3D4B-E695-0842-B14E-365615B99DD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65366" y="1991185"/>
            <a:ext cx="4267802" cy="4068315"/>
          </a:xfrm>
          <a:prstGeom prst="rect">
            <a:avLst/>
          </a:prstGeom>
        </p:spPr>
      </p:pic>
      <p:sp>
        <p:nvSpPr>
          <p:cNvPr id="9" name="Rectangle 8">
            <a:extLst>
              <a:ext uri="{FF2B5EF4-FFF2-40B4-BE49-F238E27FC236}">
                <a16:creationId xmlns:a16="http://schemas.microsoft.com/office/drawing/2014/main" id="{78C09486-A632-074F-ABD2-D9C18B82ED15}"/>
              </a:ext>
            </a:extLst>
          </p:cNvPr>
          <p:cNvSpPr/>
          <p:nvPr/>
        </p:nvSpPr>
        <p:spPr>
          <a:xfrm>
            <a:off x="383628" y="2027627"/>
            <a:ext cx="6096000" cy="4308872"/>
          </a:xfrm>
          <a:prstGeom prst="rect">
            <a:avLst/>
          </a:prstGeom>
        </p:spPr>
        <p:txBody>
          <a:bodyPr>
            <a:spAutoFit/>
          </a:bodyPr>
          <a:lstStyle/>
          <a:p>
            <a:pPr algn="ctr"/>
            <a:r>
              <a:rPr lang="en-US" sz="2000" dirty="0">
                <a:solidFill>
                  <a:schemeClr val="bg1"/>
                </a:solidFill>
              </a:rPr>
              <a:t>There are three ways to apply for the Emergency Broadband Benefit</a:t>
            </a:r>
            <a:endParaRPr lang="en-US" dirty="0">
              <a:solidFill>
                <a:schemeClr val="bg1"/>
              </a:solidFill>
            </a:endParaRPr>
          </a:p>
          <a:p>
            <a:endParaRPr lang="en-US" dirty="0">
              <a:solidFill>
                <a:schemeClr val="bg1"/>
              </a:solidFill>
            </a:endParaRPr>
          </a:p>
          <a:p>
            <a:pPr lvl="0"/>
            <a:r>
              <a:rPr lang="en-US" b="1" i="1" u="sng" dirty="0">
                <a:solidFill>
                  <a:schemeClr val="bg1"/>
                </a:solidFill>
              </a:rPr>
              <a:t>Option 1</a:t>
            </a:r>
            <a:r>
              <a:rPr lang="en-US" dirty="0">
                <a:solidFill>
                  <a:schemeClr val="bg1"/>
                </a:solidFill>
              </a:rPr>
              <a:t>:  </a:t>
            </a:r>
            <a:r>
              <a:rPr lang="en-US" b="1" dirty="0">
                <a:solidFill>
                  <a:schemeClr val="bg1"/>
                </a:solidFill>
              </a:rPr>
              <a:t>Contact a participating broadband provider</a:t>
            </a:r>
            <a:r>
              <a:rPr lang="en-US" dirty="0">
                <a:solidFill>
                  <a:schemeClr val="bg1"/>
                </a:solidFill>
              </a:rPr>
              <a:t> directly to learn about their application process.</a:t>
            </a:r>
          </a:p>
          <a:p>
            <a:endParaRPr lang="en-US" dirty="0">
              <a:solidFill>
                <a:schemeClr val="bg1"/>
              </a:solidFill>
            </a:endParaRPr>
          </a:p>
          <a:p>
            <a:r>
              <a:rPr lang="en-US" b="1" i="1" u="sng" dirty="0">
                <a:solidFill>
                  <a:schemeClr val="bg1"/>
                </a:solidFill>
              </a:rPr>
              <a:t>Option 2</a:t>
            </a:r>
            <a:r>
              <a:rPr lang="en-US" dirty="0">
                <a:solidFill>
                  <a:schemeClr val="bg1"/>
                </a:solidFill>
              </a:rPr>
              <a:t>:  </a:t>
            </a:r>
            <a:r>
              <a:rPr lang="en-US" b="1" dirty="0">
                <a:solidFill>
                  <a:schemeClr val="bg1"/>
                </a:solidFill>
              </a:rPr>
              <a:t>Go to GetEmergencyBroadband.org</a:t>
            </a:r>
            <a:r>
              <a:rPr lang="en-US" dirty="0">
                <a:solidFill>
                  <a:schemeClr val="bg1"/>
                </a:solidFill>
              </a:rPr>
              <a:t> </a:t>
            </a:r>
          </a:p>
          <a:p>
            <a:r>
              <a:rPr lang="en-US" dirty="0">
                <a:solidFill>
                  <a:schemeClr val="bg1"/>
                </a:solidFill>
              </a:rPr>
              <a:t>to apply online and to find participating providers near you. </a:t>
            </a:r>
          </a:p>
          <a:p>
            <a:endParaRPr lang="en-US" dirty="0">
              <a:solidFill>
                <a:schemeClr val="bg1"/>
              </a:solidFill>
              <a:cs typeface="Calibri"/>
            </a:endParaRPr>
          </a:p>
          <a:p>
            <a:pPr lvl="0"/>
            <a:r>
              <a:rPr lang="en-US" b="1" i="1" u="sng" dirty="0">
                <a:solidFill>
                  <a:schemeClr val="bg1"/>
                </a:solidFill>
              </a:rPr>
              <a:t>Option 3</a:t>
            </a:r>
            <a:r>
              <a:rPr lang="en-US" dirty="0">
                <a:solidFill>
                  <a:schemeClr val="bg1"/>
                </a:solidFill>
              </a:rPr>
              <a:t>: </a:t>
            </a:r>
            <a:r>
              <a:rPr lang="en-US" b="1" dirty="0">
                <a:solidFill>
                  <a:schemeClr val="bg1"/>
                </a:solidFill>
              </a:rPr>
              <a:t>Send a mail-in application</a:t>
            </a:r>
            <a:r>
              <a:rPr lang="en-US" dirty="0">
                <a:solidFill>
                  <a:schemeClr val="bg1"/>
                </a:solidFill>
              </a:rPr>
              <a:t>, along with proof of eligibility to: 	</a:t>
            </a:r>
          </a:p>
          <a:p>
            <a:pPr lvl="0"/>
            <a:r>
              <a:rPr lang="en-US" dirty="0">
                <a:solidFill>
                  <a:schemeClr val="bg1"/>
                </a:solidFill>
              </a:rPr>
              <a:t>		Emergency Broadband 				Support Center</a:t>
            </a:r>
          </a:p>
          <a:p>
            <a:r>
              <a:rPr lang="en-US" dirty="0">
                <a:solidFill>
                  <a:schemeClr val="bg1"/>
                </a:solidFill>
              </a:rPr>
              <a:t>		P.O. Box 7081</a:t>
            </a:r>
          </a:p>
          <a:p>
            <a:r>
              <a:rPr lang="en-US" dirty="0">
                <a:solidFill>
                  <a:schemeClr val="bg1"/>
                </a:solidFill>
              </a:rPr>
              <a:t>		London, KY 40742</a:t>
            </a:r>
          </a:p>
        </p:txBody>
      </p:sp>
    </p:spTree>
    <p:extLst>
      <p:ext uri="{BB962C8B-B14F-4D97-AF65-F5344CB8AC3E}">
        <p14:creationId xmlns:p14="http://schemas.microsoft.com/office/powerpoint/2010/main" val="3040674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B4D39F-6542-8148-8305-717A0B2B6CB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01800"/>
          </a:xfrm>
          <a:prstGeom prst="rect">
            <a:avLst/>
          </a:prstGeom>
        </p:spPr>
      </p:pic>
      <p:pic>
        <p:nvPicPr>
          <p:cNvPr id="6" name="Picture 5">
            <a:extLst>
              <a:ext uri="{FF2B5EF4-FFF2-40B4-BE49-F238E27FC236}">
                <a16:creationId xmlns:a16="http://schemas.microsoft.com/office/drawing/2014/main" id="{0F7E4838-78AD-8A49-9FB4-02147658E1D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2748" y="2038481"/>
            <a:ext cx="4137980" cy="4097526"/>
          </a:xfrm>
          <a:prstGeom prst="rect">
            <a:avLst/>
          </a:prstGeom>
        </p:spPr>
      </p:pic>
      <p:sp>
        <p:nvSpPr>
          <p:cNvPr id="7" name="TextBox 6">
            <a:extLst>
              <a:ext uri="{FF2B5EF4-FFF2-40B4-BE49-F238E27FC236}">
                <a16:creationId xmlns:a16="http://schemas.microsoft.com/office/drawing/2014/main" id="{2FF7B2CF-CD24-954F-9267-48DDD5F0C7A0}"/>
              </a:ext>
            </a:extLst>
          </p:cNvPr>
          <p:cNvSpPr txBox="1"/>
          <p:nvPr/>
        </p:nvSpPr>
        <p:spPr>
          <a:xfrm>
            <a:off x="5687971" y="2209807"/>
            <a:ext cx="5644435" cy="3754874"/>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dirty="0">
                <a:solidFill>
                  <a:schemeClr val="bg1"/>
                </a:solidFill>
              </a:rPr>
              <a:t>Contact a service provider.  Find a list of participating service providers by state at: </a:t>
            </a:r>
            <a:r>
              <a:rPr lang="en-US" sz="2000" dirty="0" err="1">
                <a:solidFill>
                  <a:schemeClr val="bg1"/>
                </a:solidFill>
              </a:rPr>
              <a:t>www.fcc.gov</a:t>
            </a:r>
            <a:r>
              <a:rPr lang="en-US" sz="2000" dirty="0">
                <a:solidFill>
                  <a:schemeClr val="bg1"/>
                </a:solidFill>
              </a:rPr>
              <a:t>/</a:t>
            </a:r>
            <a:r>
              <a:rPr lang="en-US" sz="2000" dirty="0" err="1">
                <a:solidFill>
                  <a:schemeClr val="bg1"/>
                </a:solidFill>
              </a:rPr>
              <a:t>broadbandbenefit</a:t>
            </a:r>
            <a:r>
              <a:rPr lang="en-US" sz="2000" dirty="0">
                <a:solidFill>
                  <a:schemeClr val="bg1"/>
                </a:solidFill>
              </a:rPr>
              <a:t>.</a:t>
            </a:r>
            <a:endParaRPr lang="en-US" sz="2000" dirty="0">
              <a:solidFill>
                <a:schemeClr val="bg1"/>
              </a:solidFill>
              <a:cs typeface="Calibri"/>
            </a:endParaRPr>
          </a:p>
          <a:p>
            <a:pPr marL="285750" indent="-285750">
              <a:buFont typeface="Arial" panose="020B0604020202020204" pitchFamily="34" charset="0"/>
              <a:buChar char="•"/>
            </a:pPr>
            <a:endParaRPr lang="en-US" sz="2000" dirty="0">
              <a:solidFill>
                <a:schemeClr val="bg1"/>
              </a:solidFill>
              <a:cs typeface="Calibri"/>
            </a:endParaRPr>
          </a:p>
          <a:p>
            <a:pPr marL="285750" indent="-285750">
              <a:buFont typeface="Arial" panose="020B0604020202020204" pitchFamily="34" charset="0"/>
              <a:buChar char="•"/>
            </a:pPr>
            <a:r>
              <a:rPr lang="en-US" sz="2000" dirty="0">
                <a:solidFill>
                  <a:schemeClr val="bg1"/>
                </a:solidFill>
                <a:cs typeface="Calibri"/>
              </a:rPr>
              <a:t>The service provider assists the consumer (</a:t>
            </a:r>
            <a:r>
              <a:rPr lang="en-US" sz="2000" b="1" dirty="0">
                <a:solidFill>
                  <a:schemeClr val="bg1"/>
                </a:solidFill>
                <a:cs typeface="Calibri"/>
              </a:rPr>
              <a:t>in-person</a:t>
            </a:r>
            <a:r>
              <a:rPr lang="en-US" sz="2000" dirty="0">
                <a:solidFill>
                  <a:schemeClr val="bg1"/>
                </a:solidFill>
                <a:cs typeface="Calibri"/>
              </a:rPr>
              <a:t>) with applying through the National Verifier Service provider portal; or</a:t>
            </a:r>
          </a:p>
          <a:p>
            <a:pPr marL="285750" indent="-285750">
              <a:buFont typeface="Arial" panose="020B0604020202020204" pitchFamily="34" charset="0"/>
              <a:buChar char="•"/>
            </a:pPr>
            <a:endParaRPr lang="en-US" sz="2000" dirty="0">
              <a:solidFill>
                <a:schemeClr val="bg1"/>
              </a:solidFill>
              <a:cs typeface="Calibri"/>
            </a:endParaRPr>
          </a:p>
          <a:p>
            <a:pPr marL="285750" indent="-285750">
              <a:buFont typeface="Arial" panose="020B0604020202020204" pitchFamily="34" charset="0"/>
              <a:buChar char="•"/>
            </a:pPr>
            <a:r>
              <a:rPr lang="en-US" sz="2000" dirty="0">
                <a:solidFill>
                  <a:schemeClr val="bg1"/>
                </a:solidFill>
                <a:cs typeface="Calibri"/>
              </a:rPr>
              <a:t>The service provider helps the consumer apply using their FCC approved alternate verification process.</a:t>
            </a:r>
            <a:endParaRPr lang="en-US" sz="2000" dirty="0">
              <a:solidFill>
                <a:srgbClr val="FFFFFF"/>
              </a:solidFill>
              <a:cs typeface="Calibri" panose="020F0502020204030204"/>
            </a:endParaRPr>
          </a:p>
          <a:p>
            <a:endParaRPr lang="en-US" dirty="0">
              <a:cs typeface="Calibri" panose="020F0502020204030204"/>
            </a:endParaRPr>
          </a:p>
        </p:txBody>
      </p:sp>
    </p:spTree>
    <p:extLst>
      <p:ext uri="{BB962C8B-B14F-4D97-AF65-F5344CB8AC3E}">
        <p14:creationId xmlns:p14="http://schemas.microsoft.com/office/powerpoint/2010/main" val="1067016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8DEE8A-EA5E-1047-82BE-CB8963B1E77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01800"/>
          </a:xfrm>
          <a:prstGeom prst="rect">
            <a:avLst/>
          </a:prstGeom>
        </p:spPr>
      </p:pic>
      <p:graphicFrame>
        <p:nvGraphicFramePr>
          <p:cNvPr id="9" name="TextBox 3">
            <a:extLst>
              <a:ext uri="{FF2B5EF4-FFF2-40B4-BE49-F238E27FC236}">
                <a16:creationId xmlns:a16="http://schemas.microsoft.com/office/drawing/2014/main" id="{9BA6275C-8E95-F541-AE04-C538AF899A97}"/>
              </a:ext>
            </a:extLst>
          </p:cNvPr>
          <p:cNvGraphicFramePr/>
          <p:nvPr>
            <p:extLst>
              <p:ext uri="{D42A27DB-BD31-4B8C-83A1-F6EECF244321}">
                <p14:modId xmlns:p14="http://schemas.microsoft.com/office/powerpoint/2010/main" val="2562712346"/>
              </p:ext>
            </p:extLst>
          </p:nvPr>
        </p:nvGraphicFramePr>
        <p:xfrm>
          <a:off x="1015736" y="2331943"/>
          <a:ext cx="10160528" cy="378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496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D87184-F088-1A43-A120-975FA995A039}"/>
              </a:ext>
            </a:extLst>
          </p:cNvPr>
          <p:cNvSpPr txBox="1"/>
          <p:nvPr/>
        </p:nvSpPr>
        <p:spPr>
          <a:xfrm>
            <a:off x="1321880" y="2222062"/>
            <a:ext cx="10234243" cy="3797771"/>
          </a:xfrm>
          <a:prstGeom prst="rect">
            <a:avLst/>
          </a:prstGeom>
          <a:noFill/>
        </p:spPr>
        <p:txBody>
          <a:bodyPr wrap="square" lIns="91440" tIns="45720" rIns="91440" bIns="45720" rtlCol="0" anchor="t">
            <a:spAutoFit/>
          </a:bodyPr>
          <a:lstStyle/>
          <a:p>
            <a:pPr marL="342900" indent="-342900">
              <a:lnSpc>
                <a:spcPct val="110000"/>
              </a:lnSpc>
              <a:buFont typeface="Arial" panose="020B0604020202020204" pitchFamily="34" charset="0"/>
              <a:buChar char="•"/>
            </a:pPr>
            <a:r>
              <a:rPr lang="en-US" sz="2200" dirty="0">
                <a:solidFill>
                  <a:schemeClr val="bg1"/>
                </a:solidFill>
              </a:rPr>
              <a:t>Download and print a paper application from </a:t>
            </a:r>
            <a:r>
              <a:rPr lang="en-US" sz="2200" dirty="0" err="1">
                <a:solidFill>
                  <a:schemeClr val="bg1"/>
                </a:solidFill>
              </a:rPr>
              <a:t>GetEmergencyBroadband.org</a:t>
            </a:r>
            <a:r>
              <a:rPr lang="en-US" sz="2200" dirty="0">
                <a:solidFill>
                  <a:schemeClr val="bg1"/>
                </a:solidFill>
              </a:rPr>
              <a:t>.  </a:t>
            </a:r>
          </a:p>
          <a:p>
            <a:pPr>
              <a:lnSpc>
                <a:spcPct val="110000"/>
              </a:lnSpc>
            </a:pPr>
            <a:r>
              <a:rPr lang="en-US" sz="2200" dirty="0">
                <a:solidFill>
                  <a:schemeClr val="bg1"/>
                </a:solidFill>
              </a:rPr>
              <a:t>	(Participating providers may also supply consumers with paper applications)</a:t>
            </a:r>
            <a:endParaRPr lang="en-US" sz="2200" dirty="0">
              <a:solidFill>
                <a:schemeClr val="bg1"/>
              </a:solidFill>
              <a:cs typeface="Calibri"/>
            </a:endParaRPr>
          </a:p>
          <a:p>
            <a:pPr marL="342900" indent="-342900">
              <a:lnSpc>
                <a:spcPct val="110000"/>
              </a:lnSpc>
              <a:buFont typeface="Arial" panose="020B0604020202020204" pitchFamily="34" charset="0"/>
              <a:buChar char="•"/>
            </a:pPr>
            <a:endParaRPr lang="en-US" sz="2200" dirty="0">
              <a:solidFill>
                <a:schemeClr val="bg1"/>
              </a:solidFill>
            </a:endParaRPr>
          </a:p>
          <a:p>
            <a:pPr marL="342900" indent="-342900">
              <a:lnSpc>
                <a:spcPct val="110000"/>
              </a:lnSpc>
              <a:buFont typeface="Arial" panose="020B0604020202020204" pitchFamily="34" charset="0"/>
              <a:buChar char="•"/>
            </a:pPr>
            <a:r>
              <a:rPr lang="en-US" sz="2200" dirty="0">
                <a:solidFill>
                  <a:schemeClr val="bg1"/>
                </a:solidFill>
              </a:rPr>
              <a:t>Mail the completed application to:</a:t>
            </a:r>
            <a:endParaRPr lang="en-US" sz="2200" dirty="0">
              <a:solidFill>
                <a:schemeClr val="bg1"/>
              </a:solidFill>
              <a:cs typeface="Calibri"/>
            </a:endParaRPr>
          </a:p>
          <a:p>
            <a:pPr>
              <a:lnSpc>
                <a:spcPct val="110000"/>
              </a:lnSpc>
            </a:pPr>
            <a:r>
              <a:rPr lang="en-US" sz="2200" dirty="0">
                <a:solidFill>
                  <a:schemeClr val="bg1"/>
                </a:solidFill>
                <a:ea typeface="+mn-lt"/>
                <a:cs typeface="+mn-lt"/>
              </a:rPr>
              <a:t>	Emergency Broadband Support Center</a:t>
            </a:r>
          </a:p>
          <a:p>
            <a:pPr>
              <a:lnSpc>
                <a:spcPct val="110000"/>
              </a:lnSpc>
            </a:pPr>
            <a:r>
              <a:rPr lang="en-US" sz="2200" dirty="0">
                <a:solidFill>
                  <a:schemeClr val="bg1"/>
                </a:solidFill>
                <a:ea typeface="+mn-lt"/>
                <a:cs typeface="+mn-lt"/>
              </a:rPr>
              <a:t>	P.O. Box 7081</a:t>
            </a:r>
          </a:p>
          <a:p>
            <a:pPr>
              <a:lnSpc>
                <a:spcPct val="110000"/>
              </a:lnSpc>
            </a:pPr>
            <a:r>
              <a:rPr lang="en-US" sz="2200" dirty="0">
                <a:solidFill>
                  <a:schemeClr val="bg1"/>
                </a:solidFill>
                <a:ea typeface="+mn-lt"/>
                <a:cs typeface="+mn-lt"/>
              </a:rPr>
              <a:t>	London, KY  40742</a:t>
            </a:r>
            <a:endParaRPr lang="en-US" sz="2200" dirty="0">
              <a:solidFill>
                <a:schemeClr val="bg1"/>
              </a:solidFill>
            </a:endParaRPr>
          </a:p>
          <a:p>
            <a:pPr marL="342900" indent="-342900">
              <a:lnSpc>
                <a:spcPct val="110000"/>
              </a:lnSpc>
              <a:buFont typeface="Arial" panose="020B0604020202020204" pitchFamily="34" charset="0"/>
              <a:buChar char="•"/>
            </a:pPr>
            <a:endParaRPr lang="en-US" sz="2200" dirty="0">
              <a:solidFill>
                <a:schemeClr val="bg1"/>
              </a:solidFill>
              <a:cs typeface="Calibri"/>
            </a:endParaRPr>
          </a:p>
          <a:p>
            <a:pPr marL="342900" indent="-342900">
              <a:lnSpc>
                <a:spcPct val="110000"/>
              </a:lnSpc>
              <a:buFont typeface="Arial" panose="020B0604020202020204" pitchFamily="34" charset="0"/>
              <a:buChar char="•"/>
            </a:pPr>
            <a:r>
              <a:rPr lang="en-US" sz="2200" dirty="0">
                <a:solidFill>
                  <a:schemeClr val="bg1"/>
                </a:solidFill>
              </a:rPr>
              <a:t>To help with application processing include supporting documents to prove eligibility and the household worksheet.</a:t>
            </a:r>
            <a:endParaRPr lang="en-US" sz="2200" dirty="0">
              <a:solidFill>
                <a:schemeClr val="bg1"/>
              </a:solidFill>
              <a:cs typeface="Calibri"/>
            </a:endParaRPr>
          </a:p>
        </p:txBody>
      </p:sp>
      <p:pic>
        <p:nvPicPr>
          <p:cNvPr id="7" name="Picture 6">
            <a:extLst>
              <a:ext uri="{FF2B5EF4-FFF2-40B4-BE49-F238E27FC236}">
                <a16:creationId xmlns:a16="http://schemas.microsoft.com/office/drawing/2014/main" id="{D88688AA-314B-FE4D-8AF8-92BE5ADEAD1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2"/>
            <a:ext cx="12192000" cy="1700029"/>
          </a:xfrm>
          <a:prstGeom prst="rect">
            <a:avLst/>
          </a:prstGeom>
        </p:spPr>
      </p:pic>
    </p:spTree>
    <p:extLst>
      <p:ext uri="{BB962C8B-B14F-4D97-AF65-F5344CB8AC3E}">
        <p14:creationId xmlns:p14="http://schemas.microsoft.com/office/powerpoint/2010/main" val="3059340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58B4D9-013A-0C46-979D-7500E45019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701800"/>
          </a:xfrm>
          <a:prstGeom prst="rect">
            <a:avLst/>
          </a:prstGeom>
        </p:spPr>
      </p:pic>
      <p:sp>
        <p:nvSpPr>
          <p:cNvPr id="6" name="TextBox 5">
            <a:extLst>
              <a:ext uri="{FF2B5EF4-FFF2-40B4-BE49-F238E27FC236}">
                <a16:creationId xmlns:a16="http://schemas.microsoft.com/office/drawing/2014/main" id="{E686002A-62DC-C44D-8F3F-0024DA0B7CF0}"/>
              </a:ext>
            </a:extLst>
          </p:cNvPr>
          <p:cNvSpPr txBox="1"/>
          <p:nvPr/>
        </p:nvSpPr>
        <p:spPr>
          <a:xfrm>
            <a:off x="940070" y="2660819"/>
            <a:ext cx="10311859" cy="2862322"/>
          </a:xfrm>
          <a:prstGeom prst="rect">
            <a:avLst/>
          </a:prstGeom>
          <a:noFill/>
        </p:spPr>
        <p:txBody>
          <a:bodyPr wrap="square" lIns="91440" tIns="45720" rIns="91440" bIns="45720" rtlCol="0" anchor="t">
            <a:spAutoFit/>
          </a:bodyPr>
          <a:lstStyle/>
          <a:p>
            <a:pPr marL="342900" indent="-342900" fontAlgn="base">
              <a:buFont typeface="Arial" panose="020B0604020202020204" pitchFamily="34" charset="0"/>
              <a:buChar char="•"/>
            </a:pPr>
            <a:r>
              <a:rPr lang="en-US" sz="2000" dirty="0">
                <a:solidFill>
                  <a:schemeClr val="bg1"/>
                </a:solidFill>
              </a:rPr>
              <a:t>When applying for the Emergency Broadband Benefit using USAC’s online application, they will attempt to confirm your information automatically. </a:t>
            </a:r>
          </a:p>
          <a:p>
            <a:pPr fontAlgn="base"/>
            <a:endParaRPr lang="en-US" sz="2000" dirty="0">
              <a:solidFill>
                <a:schemeClr val="bg1"/>
              </a:solidFill>
            </a:endParaRPr>
          </a:p>
          <a:p>
            <a:pPr marL="342900" indent="-342900" fontAlgn="base">
              <a:buFont typeface="Arial" panose="020B0604020202020204" pitchFamily="34" charset="0"/>
              <a:buChar char="•"/>
            </a:pPr>
            <a:r>
              <a:rPr lang="en-US" sz="2000" dirty="0">
                <a:solidFill>
                  <a:schemeClr val="bg1"/>
                </a:solidFill>
              </a:rPr>
              <a:t>Online and mail-in applicants may be asked to provide information or documentation to verify identity, address, or eligibility. </a:t>
            </a:r>
          </a:p>
          <a:p>
            <a:pPr fontAlgn="base"/>
            <a:endParaRPr lang="en-US" sz="2000" dirty="0">
              <a:solidFill>
                <a:schemeClr val="bg1"/>
              </a:solidFill>
            </a:endParaRPr>
          </a:p>
          <a:p>
            <a:pPr marL="342900" indent="-342900" fontAlgn="base">
              <a:buFont typeface="Arial" panose="020B0604020202020204" pitchFamily="34" charset="0"/>
              <a:buChar char="•"/>
            </a:pPr>
            <a:r>
              <a:rPr lang="en-US" sz="2000" dirty="0">
                <a:solidFill>
                  <a:schemeClr val="bg1"/>
                </a:solidFill>
              </a:rPr>
              <a:t>To confirm your eligibility, additional documentation can be mailed or submitted electronically. Examples of acceptable documents that can be used to validate information can be found at: </a:t>
            </a:r>
            <a:r>
              <a:rPr lang="en-US" sz="2000" dirty="0" err="1">
                <a:solidFill>
                  <a:schemeClr val="bg1"/>
                </a:solidFill>
              </a:rPr>
              <a:t>getemergencybroadband.org</a:t>
            </a:r>
            <a:r>
              <a:rPr lang="en-US" sz="2000" dirty="0">
                <a:solidFill>
                  <a:schemeClr val="bg1"/>
                </a:solidFill>
              </a:rPr>
              <a:t>/how-to-apply/show-you-qualify/</a:t>
            </a:r>
          </a:p>
        </p:txBody>
      </p:sp>
    </p:spTree>
    <p:extLst>
      <p:ext uri="{BB962C8B-B14F-4D97-AF65-F5344CB8AC3E}">
        <p14:creationId xmlns:p14="http://schemas.microsoft.com/office/powerpoint/2010/main" val="3255747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descr="Banner that reads questions?">
            <a:extLst>
              <a:ext uri="{FF2B5EF4-FFF2-40B4-BE49-F238E27FC236}">
                <a16:creationId xmlns:a16="http://schemas.microsoft.com/office/drawing/2014/main" id="{9028708D-9CD9-9045-AA18-52CB7B8FA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01800"/>
          </a:xfrm>
          <a:prstGeom prst="rect">
            <a:avLst/>
          </a:prstGeom>
        </p:spPr>
      </p:pic>
      <p:pic>
        <p:nvPicPr>
          <p:cNvPr id="6" name="Picture 5">
            <a:extLst>
              <a:ext uri="{FF2B5EF4-FFF2-40B4-BE49-F238E27FC236}">
                <a16:creationId xmlns:a16="http://schemas.microsoft.com/office/drawing/2014/main" id="{13DC3C7F-90AF-324F-B7E5-18732BADDE4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3186" y="2227667"/>
            <a:ext cx="4079488" cy="4045062"/>
          </a:xfrm>
          <a:prstGeom prst="rect">
            <a:avLst/>
          </a:prstGeom>
        </p:spPr>
      </p:pic>
      <p:sp>
        <p:nvSpPr>
          <p:cNvPr id="7" name="TextBox 6">
            <a:extLst>
              <a:ext uri="{FF2B5EF4-FFF2-40B4-BE49-F238E27FC236}">
                <a16:creationId xmlns:a16="http://schemas.microsoft.com/office/drawing/2014/main" id="{3F513638-48CE-EA47-9200-F435A0D6F5F3}"/>
              </a:ext>
            </a:extLst>
          </p:cNvPr>
          <p:cNvSpPr txBox="1"/>
          <p:nvPr/>
        </p:nvSpPr>
        <p:spPr>
          <a:xfrm>
            <a:off x="5849549" y="1918784"/>
            <a:ext cx="5908431" cy="4370427"/>
          </a:xfrm>
          <a:prstGeom prst="rect">
            <a:avLst/>
          </a:prstGeom>
          <a:noFill/>
        </p:spPr>
        <p:txBody>
          <a:bodyPr wrap="square" lIns="91440" tIns="45720" rIns="91440" bIns="45720" rtlCol="0" anchor="t">
            <a:spAutoFit/>
          </a:bodyPr>
          <a:lstStyle/>
          <a:p>
            <a:r>
              <a:rPr lang="en-US" sz="2000" dirty="0">
                <a:solidFill>
                  <a:schemeClr val="bg1"/>
                </a:solidFill>
              </a:rPr>
              <a:t>The FCC’s EBB Consumer Page:</a:t>
            </a:r>
          </a:p>
          <a:p>
            <a:r>
              <a:rPr lang="en-US" sz="2000" dirty="0">
                <a:solidFill>
                  <a:schemeClr val="bg1"/>
                </a:solidFill>
              </a:rPr>
              <a:t>https://www.fcc.gov/broadbandbenefit</a:t>
            </a:r>
          </a:p>
          <a:p>
            <a:endParaRPr lang="en-US" sz="2000" dirty="0">
              <a:solidFill>
                <a:schemeClr val="bg1"/>
              </a:solidFill>
            </a:endParaRPr>
          </a:p>
          <a:p>
            <a:r>
              <a:rPr lang="en-US" sz="2000" dirty="0">
                <a:solidFill>
                  <a:schemeClr val="bg1"/>
                </a:solidFill>
              </a:rPr>
              <a:t>The FCC’s list, by state, of EBB providers</a:t>
            </a:r>
          </a:p>
          <a:p>
            <a:r>
              <a:rPr lang="en-US" sz="2000" dirty="0">
                <a:solidFill>
                  <a:schemeClr val="bg1"/>
                </a:solidFill>
              </a:rPr>
              <a:t>https://www.fcc.gov/emergency-broadband-benefit-providers</a:t>
            </a:r>
          </a:p>
          <a:p>
            <a:endParaRPr lang="en-US" sz="2000" dirty="0">
              <a:solidFill>
                <a:schemeClr val="bg1"/>
              </a:solidFill>
            </a:endParaRPr>
          </a:p>
          <a:p>
            <a:r>
              <a:rPr lang="en-US" sz="2000" dirty="0">
                <a:solidFill>
                  <a:schemeClr val="bg1"/>
                </a:solidFill>
              </a:rPr>
              <a:t>A comprehensive FAQ on the EBB program</a:t>
            </a:r>
          </a:p>
          <a:p>
            <a:r>
              <a:rPr lang="en-US" sz="2000" dirty="0">
                <a:solidFill>
                  <a:schemeClr val="bg1"/>
                </a:solidFill>
              </a:rPr>
              <a:t>https://www.fcc.gov/consumer-faq-emergency-broadband-benefit</a:t>
            </a:r>
          </a:p>
          <a:p>
            <a:endParaRPr lang="en-US" sz="2000" dirty="0">
              <a:solidFill>
                <a:schemeClr val="bg1"/>
              </a:solidFill>
            </a:endParaRPr>
          </a:p>
          <a:p>
            <a:r>
              <a:rPr lang="en-US" sz="2000" dirty="0">
                <a:solidFill>
                  <a:schemeClr val="bg1"/>
                </a:solidFill>
              </a:rPr>
              <a:t>Toll free number for questions:  833-511-0311</a:t>
            </a:r>
          </a:p>
          <a:p>
            <a:r>
              <a:rPr lang="en-US" sz="2000" dirty="0">
                <a:solidFill>
                  <a:schemeClr val="bg1"/>
                </a:solidFill>
                <a:cs typeface="Calibri"/>
              </a:rPr>
              <a:t>To apply: </a:t>
            </a:r>
            <a:r>
              <a:rPr lang="en-US" sz="2000" dirty="0" err="1">
                <a:solidFill>
                  <a:schemeClr val="bg1"/>
                </a:solidFill>
                <a:cs typeface="Calibri"/>
              </a:rPr>
              <a:t>GetEmergencyBroadband.org</a:t>
            </a:r>
            <a:endParaRPr lang="en-US" sz="2000" dirty="0">
              <a:solidFill>
                <a:schemeClr val="bg1"/>
              </a:solidFill>
              <a:cs typeface="Calibri"/>
            </a:endParaRPr>
          </a:p>
          <a:p>
            <a:endParaRPr lang="en-US" dirty="0">
              <a:solidFill>
                <a:schemeClr val="bg1"/>
              </a:solidFill>
              <a:cs typeface="Calibri"/>
            </a:endParaRPr>
          </a:p>
        </p:txBody>
      </p:sp>
    </p:spTree>
    <p:extLst>
      <p:ext uri="{BB962C8B-B14F-4D97-AF65-F5344CB8AC3E}">
        <p14:creationId xmlns:p14="http://schemas.microsoft.com/office/powerpoint/2010/main" val="2622695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8134700-C432-2445-8E27-9ECCCA9E525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69" y="2058357"/>
            <a:ext cx="3928117" cy="3928117"/>
          </a:xfrm>
          <a:prstGeom prst="rect">
            <a:avLst/>
          </a:prstGeom>
        </p:spPr>
      </p:pic>
      <p:sp>
        <p:nvSpPr>
          <p:cNvPr id="16" name="TextBox 15">
            <a:extLst>
              <a:ext uri="{FF2B5EF4-FFF2-40B4-BE49-F238E27FC236}">
                <a16:creationId xmlns:a16="http://schemas.microsoft.com/office/drawing/2014/main" id="{037A668F-F5D3-FE4B-A047-8A6639497E9F}"/>
              </a:ext>
            </a:extLst>
          </p:cNvPr>
          <p:cNvSpPr txBox="1"/>
          <p:nvPr/>
        </p:nvSpPr>
        <p:spPr>
          <a:xfrm>
            <a:off x="5036949" y="2200822"/>
            <a:ext cx="6524787" cy="3785652"/>
          </a:xfrm>
          <a:prstGeom prst="rect">
            <a:avLst/>
          </a:prstGeom>
          <a:noFill/>
        </p:spPr>
        <p:txBody>
          <a:bodyPr wrap="square" rtlCol="0">
            <a:spAutoFit/>
          </a:bodyPr>
          <a:lstStyle/>
          <a:p>
            <a:r>
              <a:rPr lang="en-US" sz="2000" dirty="0">
                <a:solidFill>
                  <a:schemeClr val="bg1"/>
                </a:solidFill>
              </a:rPr>
              <a:t>The Emergency Broadband Benefit Program is a Federal Communications Commission (FCC) Program that provides a temporary discount on monthly broadband bills for qualifying low-income households.  Eligible households can receive: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Up to $50/month discount for broadband service and associated equipment rentals;</a:t>
            </a:r>
          </a:p>
          <a:p>
            <a:pPr marL="342900" indent="-342900">
              <a:buFont typeface="Arial" panose="020B0604020202020204" pitchFamily="34" charset="0"/>
              <a:buChar char="•"/>
            </a:pPr>
            <a:r>
              <a:rPr lang="en-US" sz="2000" dirty="0">
                <a:solidFill>
                  <a:schemeClr val="bg1"/>
                </a:solidFill>
              </a:rPr>
              <a:t>Up to $75/month discount for households on Tribal lands, and;</a:t>
            </a:r>
          </a:p>
          <a:p>
            <a:pPr marL="342900" indent="-342900">
              <a:buFont typeface="Arial" panose="020B0604020202020204" pitchFamily="34" charset="0"/>
              <a:buChar char="•"/>
            </a:pPr>
            <a:r>
              <a:rPr lang="en-US" sz="2000" dirty="0">
                <a:solidFill>
                  <a:schemeClr val="bg1"/>
                </a:solidFill>
              </a:rPr>
              <a:t>A one-time discount for $100 for a laptop, desktop, or computer purchased through a participating provider.</a:t>
            </a:r>
          </a:p>
        </p:txBody>
      </p:sp>
      <p:sp>
        <p:nvSpPr>
          <p:cNvPr id="4" name="Rectangle 3">
            <a:extLst>
              <a:ext uri="{FF2B5EF4-FFF2-40B4-BE49-F238E27FC236}">
                <a16:creationId xmlns:a16="http://schemas.microsoft.com/office/drawing/2014/main" id="{1925D95E-EFC6-D343-A420-E38F8EE9EE5F}"/>
              </a:ext>
            </a:extLst>
          </p:cNvPr>
          <p:cNvSpPr/>
          <p:nvPr/>
        </p:nvSpPr>
        <p:spPr>
          <a:xfrm>
            <a:off x="0" y="1513490"/>
            <a:ext cx="12192000" cy="3153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F4DAA38-3B7E-F146-A802-3186F7C0AE5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700029"/>
          </a:xfrm>
          <a:prstGeom prst="rect">
            <a:avLst/>
          </a:prstGeom>
        </p:spPr>
      </p:pic>
    </p:spTree>
    <p:extLst>
      <p:ext uri="{BB962C8B-B14F-4D97-AF65-F5344CB8AC3E}">
        <p14:creationId xmlns:p14="http://schemas.microsoft.com/office/powerpoint/2010/main" val="938761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12" name="Picture 11" descr="Slide Header that reads 'Who Qualifies for the Benefit?&quot;  With the FCC logo on the left and the Emergency Broadband Benefit logo on the right.">
            <a:extLst>
              <a:ext uri="{FF2B5EF4-FFF2-40B4-BE49-F238E27FC236}">
                <a16:creationId xmlns:a16="http://schemas.microsoft.com/office/drawing/2014/main" id="{99080AFD-FC67-5949-BA81-E2EA1B53D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00029"/>
          </a:xfrm>
          <a:prstGeom prst="rect">
            <a:avLst/>
          </a:prstGeom>
        </p:spPr>
      </p:pic>
      <p:pic>
        <p:nvPicPr>
          <p:cNvPr id="13" name="Picture 12">
            <a:extLst>
              <a:ext uri="{FF2B5EF4-FFF2-40B4-BE49-F238E27FC236}">
                <a16:creationId xmlns:a16="http://schemas.microsoft.com/office/drawing/2014/main" id="{299DC65D-FB64-D841-9722-3711AC8E444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557" t="21905" r="27276" b="-10013"/>
          <a:stretch/>
        </p:blipFill>
        <p:spPr>
          <a:xfrm>
            <a:off x="8101933" y="2064796"/>
            <a:ext cx="3786011" cy="4657594"/>
          </a:xfrm>
          <a:prstGeom prst="rect">
            <a:avLst/>
          </a:prstGeom>
        </p:spPr>
      </p:pic>
      <p:sp>
        <p:nvSpPr>
          <p:cNvPr id="14" name="TextBox 13">
            <a:extLst>
              <a:ext uri="{FF2B5EF4-FFF2-40B4-BE49-F238E27FC236}">
                <a16:creationId xmlns:a16="http://schemas.microsoft.com/office/drawing/2014/main" id="{530521F9-4811-5147-B4C3-02AF9E9B85D3}"/>
              </a:ext>
            </a:extLst>
          </p:cNvPr>
          <p:cNvSpPr txBox="1"/>
          <p:nvPr/>
        </p:nvSpPr>
        <p:spPr>
          <a:xfrm>
            <a:off x="304056" y="1900052"/>
            <a:ext cx="7379279" cy="4339650"/>
          </a:xfrm>
          <a:prstGeom prst="rect">
            <a:avLst/>
          </a:prstGeom>
          <a:noFill/>
        </p:spPr>
        <p:txBody>
          <a:bodyPr wrap="square" rtlCol="0">
            <a:spAutoFit/>
          </a:bodyPr>
          <a:lstStyle/>
          <a:p>
            <a:pPr algn="ctr"/>
            <a:r>
              <a:rPr lang="en-US" sz="2800" dirty="0">
                <a:solidFill>
                  <a:schemeClr val="bg1"/>
                </a:solidFill>
              </a:rPr>
              <a:t>A Household Is Eligible if Any Member</a:t>
            </a:r>
          </a:p>
          <a:p>
            <a:endParaRPr lang="en-US" sz="2800" dirty="0">
              <a:solidFill>
                <a:schemeClr val="bg1"/>
              </a:solidFill>
            </a:endParaRPr>
          </a:p>
          <a:p>
            <a:pPr marL="457200" indent="-457200">
              <a:buFont typeface="Arial" panose="020B0604020202020204" pitchFamily="34" charset="0"/>
              <a:buChar char="•"/>
            </a:pPr>
            <a:r>
              <a:rPr lang="en-US" sz="2200" dirty="0">
                <a:solidFill>
                  <a:schemeClr val="bg1"/>
                </a:solidFill>
              </a:rPr>
              <a:t>Received a Pell Grant in the current award year;</a:t>
            </a:r>
          </a:p>
          <a:p>
            <a:pPr marL="457200" indent="-457200">
              <a:buFont typeface="Arial" panose="020B0604020202020204" pitchFamily="34" charset="0"/>
              <a:buChar char="•"/>
            </a:pPr>
            <a:r>
              <a:rPr lang="en-US" sz="2200" dirty="0">
                <a:solidFill>
                  <a:schemeClr val="bg1"/>
                </a:solidFill>
              </a:rPr>
              <a:t>Is approved to receive benefits under the free and reduced school lunch program or school breakfast program in the 2019-2020 or 2020-2012 school year;</a:t>
            </a:r>
          </a:p>
          <a:p>
            <a:pPr marL="457200" indent="-457200">
              <a:buFont typeface="Arial" panose="020B0604020202020204" pitchFamily="34" charset="0"/>
              <a:buChar char="•"/>
            </a:pPr>
            <a:r>
              <a:rPr lang="en-US" sz="2200" dirty="0">
                <a:solidFill>
                  <a:schemeClr val="bg1"/>
                </a:solidFill>
              </a:rPr>
              <a:t>Experienced a substantial loss of income, due to job loss or furlough since 2/29/20 and the household had a total income in 2020 below $99,000 (single filers) or $198,000 (joint filers); or</a:t>
            </a:r>
          </a:p>
          <a:p>
            <a:pPr marL="457200" indent="-457200">
              <a:buFont typeface="Arial" panose="020B0604020202020204" pitchFamily="34" charset="0"/>
              <a:buChar char="•"/>
            </a:pPr>
            <a:r>
              <a:rPr lang="en-US" sz="2200" dirty="0">
                <a:solidFill>
                  <a:schemeClr val="bg1"/>
                </a:solidFill>
              </a:rPr>
              <a:t>Meets the eligibility of a participating providers’ COVID-19 or low-income program.</a:t>
            </a:r>
          </a:p>
        </p:txBody>
      </p:sp>
    </p:spTree>
    <p:extLst>
      <p:ext uri="{BB962C8B-B14F-4D97-AF65-F5344CB8AC3E}">
        <p14:creationId xmlns:p14="http://schemas.microsoft.com/office/powerpoint/2010/main" val="1473788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9E5BE79-7C30-7B41-BAAC-9A8BF8E19AA1}"/>
              </a:ext>
            </a:extLst>
          </p:cNvPr>
          <p:cNvSpPr txBox="1">
            <a:spLocks/>
          </p:cNvSpPr>
          <p:nvPr/>
        </p:nvSpPr>
        <p:spPr>
          <a:xfrm>
            <a:off x="1524" y="0"/>
            <a:ext cx="12188952" cy="16916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a:p>
        </p:txBody>
      </p:sp>
      <p:pic>
        <p:nvPicPr>
          <p:cNvPr id="15" name="Picture 14">
            <a:extLst>
              <a:ext uri="{FF2B5EF4-FFF2-40B4-BE49-F238E27FC236}">
                <a16:creationId xmlns:a16="http://schemas.microsoft.com/office/drawing/2014/main" id="{F8FFEA3F-B4B9-CD42-BC48-7C781FBCDF5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00029"/>
          </a:xfrm>
          <a:prstGeom prst="rect">
            <a:avLst/>
          </a:prstGeom>
        </p:spPr>
      </p:pic>
      <p:sp>
        <p:nvSpPr>
          <p:cNvPr id="16" name="TextBox 15">
            <a:extLst>
              <a:ext uri="{FF2B5EF4-FFF2-40B4-BE49-F238E27FC236}">
                <a16:creationId xmlns:a16="http://schemas.microsoft.com/office/drawing/2014/main" id="{4BCD3AAF-BEBB-4542-AA00-B121A90FA7F6}"/>
              </a:ext>
            </a:extLst>
          </p:cNvPr>
          <p:cNvSpPr txBox="1"/>
          <p:nvPr/>
        </p:nvSpPr>
        <p:spPr>
          <a:xfrm>
            <a:off x="2498861" y="1828801"/>
            <a:ext cx="7194277" cy="523220"/>
          </a:xfrm>
          <a:prstGeom prst="rect">
            <a:avLst/>
          </a:prstGeom>
          <a:noFill/>
        </p:spPr>
        <p:txBody>
          <a:bodyPr wrap="none" rtlCol="0">
            <a:spAutoFit/>
          </a:bodyPr>
          <a:lstStyle/>
          <a:p>
            <a:r>
              <a:rPr lang="en-US" sz="2800" dirty="0">
                <a:solidFill>
                  <a:schemeClr val="bg1"/>
                </a:solidFill>
              </a:rPr>
              <a:t>Households That Qualify for Lifeline Also Qualify</a:t>
            </a:r>
          </a:p>
        </p:txBody>
      </p:sp>
      <p:cxnSp>
        <p:nvCxnSpPr>
          <p:cNvPr id="18" name="Straight Connector 17">
            <a:extLst>
              <a:ext uri="{FF2B5EF4-FFF2-40B4-BE49-F238E27FC236}">
                <a16:creationId xmlns:a16="http://schemas.microsoft.com/office/drawing/2014/main" id="{A77179CA-C419-B845-94DC-4B66CE085A7D}"/>
              </a:ext>
              <a:ext uri="{C183D7F6-B498-43B3-948B-1728B52AA6E4}">
                <adec:decorative xmlns:adec="http://schemas.microsoft.com/office/drawing/2017/decorative" val="1"/>
              </a:ext>
            </a:extLst>
          </p:cNvPr>
          <p:cNvCxnSpPr/>
          <p:nvPr/>
        </p:nvCxnSpPr>
        <p:spPr>
          <a:xfrm>
            <a:off x="944380" y="2503357"/>
            <a:ext cx="1002842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A0B2C9-F56B-1247-9489-6C8B0AE4D732}"/>
              </a:ext>
              <a:ext uri="{C183D7F6-B498-43B3-948B-1728B52AA6E4}">
                <adec:decorative xmlns:adec="http://schemas.microsoft.com/office/drawing/2017/decorative" val="1"/>
              </a:ext>
            </a:extLst>
          </p:cNvPr>
          <p:cNvCxnSpPr/>
          <p:nvPr/>
        </p:nvCxnSpPr>
        <p:spPr>
          <a:xfrm>
            <a:off x="4122295" y="2634521"/>
            <a:ext cx="0" cy="32828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1CE500D-8D45-C945-B38E-709FFAC01C69}"/>
              </a:ext>
            </a:extLst>
          </p:cNvPr>
          <p:cNvSpPr txBox="1"/>
          <p:nvPr/>
        </p:nvSpPr>
        <p:spPr>
          <a:xfrm>
            <a:off x="944380" y="2844783"/>
            <a:ext cx="2758152" cy="2862322"/>
          </a:xfrm>
          <a:prstGeom prst="rect">
            <a:avLst/>
          </a:prstGeom>
          <a:noFill/>
        </p:spPr>
        <p:txBody>
          <a:bodyPr wrap="square" rtlCol="0">
            <a:spAutoFit/>
          </a:bodyPr>
          <a:lstStyle/>
          <a:p>
            <a:pPr algn="ctr"/>
            <a:r>
              <a:rPr lang="en-US">
                <a:solidFill>
                  <a:schemeClr val="bg1"/>
                </a:solidFill>
              </a:rPr>
              <a:t>What Is </a:t>
            </a:r>
            <a:r>
              <a:rPr lang="en-US" dirty="0">
                <a:solidFill>
                  <a:schemeClr val="bg1"/>
                </a:solidFill>
              </a:rPr>
              <a:t>Lifeline?</a:t>
            </a:r>
          </a:p>
          <a:p>
            <a:endParaRPr lang="en-US" dirty="0">
              <a:solidFill>
                <a:schemeClr val="bg1"/>
              </a:solidFill>
            </a:endParaRPr>
          </a:p>
          <a:p>
            <a:r>
              <a:rPr lang="en-US" dirty="0">
                <a:solidFill>
                  <a:schemeClr val="bg1"/>
                </a:solidFill>
                <a:ea typeface="+mn-lt"/>
                <a:cs typeface="+mn-lt"/>
              </a:rPr>
              <a:t>Lifeline is a federal program that lowers the monthly cost of phone and internet. Eligible customers will get up to $9.25 (up to $34.25 on Tribal lands) toward their bill. </a:t>
            </a:r>
          </a:p>
          <a:p>
            <a:endParaRPr lang="en-US" dirty="0"/>
          </a:p>
        </p:txBody>
      </p:sp>
      <p:sp>
        <p:nvSpPr>
          <p:cNvPr id="22" name="TextBox 21">
            <a:extLst>
              <a:ext uri="{FF2B5EF4-FFF2-40B4-BE49-F238E27FC236}">
                <a16:creationId xmlns:a16="http://schemas.microsoft.com/office/drawing/2014/main" id="{262FE431-C43F-B644-85D1-328A78AFDF46}"/>
              </a:ext>
            </a:extLst>
          </p:cNvPr>
          <p:cNvSpPr txBox="1"/>
          <p:nvPr/>
        </p:nvSpPr>
        <p:spPr>
          <a:xfrm>
            <a:off x="4636997" y="2844783"/>
            <a:ext cx="7060326" cy="3970318"/>
          </a:xfrm>
          <a:prstGeom prst="rect">
            <a:avLst/>
          </a:prstGeom>
          <a:noFill/>
        </p:spPr>
        <p:txBody>
          <a:bodyPr wrap="square" rtlCol="0">
            <a:spAutoFit/>
          </a:bodyPr>
          <a:lstStyle/>
          <a:p>
            <a:pPr algn="ctr"/>
            <a:r>
              <a:rPr lang="en-US" dirty="0">
                <a:solidFill>
                  <a:schemeClr val="bg1"/>
                </a:solidFill>
              </a:rPr>
              <a:t>How Do I Qualify for Lifeline?</a:t>
            </a:r>
          </a:p>
          <a:p>
            <a:endParaRPr lang="en-US" dirty="0">
              <a:solidFill>
                <a:schemeClr val="bg1"/>
              </a:solidFill>
              <a:ea typeface="+mn-lt"/>
              <a:cs typeface="+mn-lt"/>
            </a:endParaRPr>
          </a:p>
          <a:p>
            <a:r>
              <a:rPr lang="en-US" dirty="0">
                <a:solidFill>
                  <a:schemeClr val="bg1"/>
                </a:solidFill>
                <a:ea typeface="+mn-lt"/>
                <a:cs typeface="+mn-lt"/>
              </a:rPr>
              <a:t>Household income is less than 135% of the Federal poverty guidelines</a:t>
            </a:r>
          </a:p>
          <a:p>
            <a:pPr algn="ctr"/>
            <a:r>
              <a:rPr lang="en-US" dirty="0">
                <a:solidFill>
                  <a:schemeClr val="bg1"/>
                </a:solidFill>
                <a:ea typeface="+mn-lt"/>
                <a:cs typeface="+mn-lt"/>
              </a:rPr>
              <a:t>or</a:t>
            </a:r>
          </a:p>
          <a:p>
            <a:r>
              <a:rPr lang="en-US" dirty="0">
                <a:solidFill>
                  <a:schemeClr val="bg1"/>
                </a:solidFill>
                <a:ea typeface="+mn-lt"/>
                <a:cs typeface="+mn-lt"/>
              </a:rPr>
              <a:t>A member of the household participates in one of these programs:</a:t>
            </a:r>
            <a:endParaRPr lang="en-US" dirty="0">
              <a:solidFill>
                <a:schemeClr val="bg1"/>
              </a:solidFill>
              <a:cs typeface="Calibri"/>
            </a:endParaRPr>
          </a:p>
          <a:p>
            <a:pPr marL="285750" indent="-285750">
              <a:buFont typeface="Arial"/>
              <a:buChar char="•"/>
            </a:pPr>
            <a:r>
              <a:rPr lang="en-US" dirty="0">
                <a:solidFill>
                  <a:schemeClr val="bg1"/>
                </a:solidFill>
                <a:ea typeface="+mn-lt"/>
                <a:cs typeface="+mn-lt"/>
              </a:rPr>
              <a:t>Supplemental Nutrition Assistance Program (SNAP), formerly known as Food Stamps</a:t>
            </a:r>
            <a:endParaRPr lang="en-US" dirty="0">
              <a:solidFill>
                <a:schemeClr val="bg1"/>
              </a:solidFill>
              <a:cs typeface="Calibri"/>
            </a:endParaRPr>
          </a:p>
          <a:p>
            <a:pPr marL="285750" indent="-285750">
              <a:buFont typeface="Arial"/>
              <a:buChar char="•"/>
            </a:pPr>
            <a:r>
              <a:rPr lang="en-US" dirty="0">
                <a:solidFill>
                  <a:schemeClr val="bg1"/>
                </a:solidFill>
                <a:ea typeface="+mn-lt"/>
                <a:cs typeface="+mn-lt"/>
              </a:rPr>
              <a:t>Medicaid</a:t>
            </a:r>
            <a:endParaRPr lang="en-US" dirty="0">
              <a:solidFill>
                <a:schemeClr val="bg1"/>
              </a:solidFill>
              <a:cs typeface="Calibri"/>
            </a:endParaRPr>
          </a:p>
          <a:p>
            <a:pPr marL="285750" indent="-285750">
              <a:buFont typeface="Arial"/>
              <a:buChar char="•"/>
            </a:pPr>
            <a:r>
              <a:rPr lang="en-US" dirty="0">
                <a:solidFill>
                  <a:schemeClr val="bg1"/>
                </a:solidFill>
                <a:ea typeface="+mn-lt"/>
                <a:cs typeface="+mn-lt"/>
              </a:rPr>
              <a:t>Supplemental Security Income (SSI)</a:t>
            </a:r>
            <a:endParaRPr lang="en-US" dirty="0">
              <a:solidFill>
                <a:schemeClr val="bg1"/>
              </a:solidFill>
              <a:cs typeface="Calibri"/>
            </a:endParaRPr>
          </a:p>
          <a:p>
            <a:pPr marL="285750" indent="-285750">
              <a:buFont typeface="Arial"/>
              <a:buChar char="•"/>
            </a:pPr>
            <a:r>
              <a:rPr lang="en-US" dirty="0">
                <a:solidFill>
                  <a:schemeClr val="bg1"/>
                </a:solidFill>
                <a:ea typeface="+mn-lt"/>
                <a:cs typeface="+mn-lt"/>
              </a:rPr>
              <a:t>Federal Public Housing Assistance (FPHA)</a:t>
            </a:r>
            <a:endParaRPr lang="en-US" dirty="0">
              <a:solidFill>
                <a:schemeClr val="bg1"/>
              </a:solidFill>
              <a:cs typeface="Calibri"/>
            </a:endParaRPr>
          </a:p>
          <a:p>
            <a:pPr marL="285750" indent="-285750">
              <a:buFont typeface="Arial"/>
              <a:buChar char="•"/>
            </a:pPr>
            <a:r>
              <a:rPr lang="en-US" dirty="0">
                <a:solidFill>
                  <a:schemeClr val="bg1"/>
                </a:solidFill>
                <a:ea typeface="+mn-lt"/>
                <a:cs typeface="+mn-lt"/>
              </a:rPr>
              <a:t>Veterans Pension and Survivors Benefit</a:t>
            </a:r>
            <a:endParaRPr lang="en-US" dirty="0">
              <a:solidFill>
                <a:schemeClr val="bg1"/>
              </a:solidFill>
              <a:cs typeface="Calibri"/>
            </a:endParaRPr>
          </a:p>
          <a:p>
            <a:pPr marL="285750" indent="-285750">
              <a:buFont typeface="Arial"/>
              <a:buChar char="•"/>
            </a:pPr>
            <a:r>
              <a:rPr lang="en-US" dirty="0">
                <a:solidFill>
                  <a:schemeClr val="bg1"/>
                </a:solidFill>
                <a:ea typeface="+mn-lt"/>
                <a:cs typeface="+mn-lt"/>
              </a:rPr>
              <a:t>Tribal programs (and you live on qualifying Tribal lands)</a:t>
            </a:r>
          </a:p>
          <a:p>
            <a:endParaRPr lang="en-US" dirty="0"/>
          </a:p>
          <a:p>
            <a:endParaRPr lang="en-US" dirty="0"/>
          </a:p>
        </p:txBody>
      </p:sp>
    </p:spTree>
    <p:extLst>
      <p:ext uri="{BB962C8B-B14F-4D97-AF65-F5344CB8AC3E}">
        <p14:creationId xmlns:p14="http://schemas.microsoft.com/office/powerpoint/2010/main" val="3260929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837022-AD0B-F24C-BA22-54F84F27713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b="834"/>
          <a:stretch/>
        </p:blipFill>
        <p:spPr>
          <a:xfrm>
            <a:off x="148345" y="2186516"/>
            <a:ext cx="3493406" cy="3464254"/>
          </a:xfrm>
          <a:prstGeom prst="rect">
            <a:avLst/>
          </a:prstGeom>
        </p:spPr>
      </p:pic>
      <p:sp>
        <p:nvSpPr>
          <p:cNvPr id="11" name="TextBox 10">
            <a:extLst>
              <a:ext uri="{FF2B5EF4-FFF2-40B4-BE49-F238E27FC236}">
                <a16:creationId xmlns:a16="http://schemas.microsoft.com/office/drawing/2014/main" id="{6C2877B1-903F-7449-B260-4B62A419E944}"/>
              </a:ext>
            </a:extLst>
          </p:cNvPr>
          <p:cNvSpPr txBox="1"/>
          <p:nvPr/>
        </p:nvSpPr>
        <p:spPr>
          <a:xfrm>
            <a:off x="3858810" y="2186516"/>
            <a:ext cx="8184845" cy="3847207"/>
          </a:xfrm>
          <a:prstGeom prst="rect">
            <a:avLst/>
          </a:prstGeom>
          <a:noFill/>
        </p:spPr>
        <p:txBody>
          <a:bodyPr wrap="square" rtlCol="0">
            <a:spAutoFit/>
          </a:bodyPr>
          <a:lstStyle/>
          <a:p>
            <a:r>
              <a:rPr lang="en-US" sz="2000" dirty="0">
                <a:solidFill>
                  <a:schemeClr val="bg1"/>
                </a:solidFill>
              </a:rPr>
              <a:t>A household is a group of people who live together and share money (even if they are not related to each other.)  If you live together and share money, you are one household.  If you either don’t live together or you don’t share money, you are two or more households.</a:t>
            </a:r>
          </a:p>
          <a:p>
            <a:endParaRPr lang="en-US" sz="2000" dirty="0">
              <a:solidFill>
                <a:schemeClr val="bg1"/>
              </a:solidFill>
            </a:endParaRPr>
          </a:p>
          <a:p>
            <a:pPr marL="342900" indent="-342900">
              <a:buFont typeface="Arial" panose="020B0604020202020204" pitchFamily="34" charset="0"/>
              <a:buChar char="•"/>
            </a:pPr>
            <a:r>
              <a:rPr lang="en-US" dirty="0">
                <a:solidFill>
                  <a:schemeClr val="bg1"/>
                </a:solidFill>
              </a:rPr>
              <a:t>A household can qualify because of eligible dependent children that meet the eligibility criteria.</a:t>
            </a:r>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r>
              <a:rPr lang="en-US" dirty="0">
                <a:solidFill>
                  <a:schemeClr val="bg1"/>
                </a:solidFill>
              </a:rPr>
              <a:t>You may have to answer questions about your household when you apply for the Emergency Broadband Benefit Program. </a:t>
            </a:r>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r>
              <a:rPr lang="en-US" dirty="0">
                <a:solidFill>
                  <a:schemeClr val="bg1"/>
                </a:solidFill>
              </a:rPr>
              <a:t>A household worksheet will be available to assist in determining household eligibility.</a:t>
            </a:r>
          </a:p>
        </p:txBody>
      </p:sp>
      <p:pic>
        <p:nvPicPr>
          <p:cNvPr id="3" name="Picture 2">
            <a:extLst>
              <a:ext uri="{FF2B5EF4-FFF2-40B4-BE49-F238E27FC236}">
                <a16:creationId xmlns:a16="http://schemas.microsoft.com/office/drawing/2014/main" id="{63FB9379-E8D8-2A43-BF42-6AE060CFE34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52"/>
            <a:ext cx="12192000" cy="1700029"/>
          </a:xfrm>
          <a:prstGeom prst="rect">
            <a:avLst/>
          </a:prstGeom>
        </p:spPr>
      </p:pic>
    </p:spTree>
    <p:extLst>
      <p:ext uri="{BB962C8B-B14F-4D97-AF65-F5344CB8AC3E}">
        <p14:creationId xmlns:p14="http://schemas.microsoft.com/office/powerpoint/2010/main" val="1772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4E8B9B-7FC4-5546-ABC5-C5A95C42C00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01800"/>
          </a:xfrm>
          <a:prstGeom prst="rect">
            <a:avLst/>
          </a:prstGeom>
        </p:spPr>
      </p:pic>
      <p:pic>
        <p:nvPicPr>
          <p:cNvPr id="6" name="Picture 5">
            <a:extLst>
              <a:ext uri="{FF2B5EF4-FFF2-40B4-BE49-F238E27FC236}">
                <a16:creationId xmlns:a16="http://schemas.microsoft.com/office/drawing/2014/main" id="{55CD0C3B-39BD-C445-9986-EFEFC877327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 b="940"/>
          <a:stretch/>
        </p:blipFill>
        <p:spPr>
          <a:xfrm>
            <a:off x="8502609" y="2276257"/>
            <a:ext cx="3316352" cy="3285093"/>
          </a:xfrm>
          <a:prstGeom prst="rect">
            <a:avLst/>
          </a:prstGeom>
        </p:spPr>
      </p:pic>
      <p:sp>
        <p:nvSpPr>
          <p:cNvPr id="8" name="TextBox 7">
            <a:extLst>
              <a:ext uri="{FF2B5EF4-FFF2-40B4-BE49-F238E27FC236}">
                <a16:creationId xmlns:a16="http://schemas.microsoft.com/office/drawing/2014/main" id="{9E25CFF3-3D3F-404D-9430-9EEAD496CDAA}"/>
              </a:ext>
            </a:extLst>
          </p:cNvPr>
          <p:cNvSpPr txBox="1"/>
          <p:nvPr/>
        </p:nvSpPr>
        <p:spPr>
          <a:xfrm>
            <a:off x="359764" y="1978702"/>
            <a:ext cx="7749915" cy="4093428"/>
          </a:xfrm>
          <a:prstGeom prst="rect">
            <a:avLst/>
          </a:prstGeom>
          <a:noFill/>
        </p:spPr>
        <p:txBody>
          <a:bodyPr wrap="square" rtlCol="0">
            <a:spAutoFit/>
          </a:bodyPr>
          <a:lstStyle/>
          <a:p>
            <a:r>
              <a:rPr lang="en-US" sz="2000" dirty="0">
                <a:solidFill>
                  <a:schemeClr val="bg1"/>
                </a:solidFill>
              </a:rPr>
              <a:t>Eligible households within multi-unit dwellings such as apartment buildings, nursing homes, and group homes can also take advantage of the benefit.</a:t>
            </a:r>
          </a:p>
          <a:p>
            <a:endParaRPr lang="en-US" sz="2000" dirty="0">
              <a:solidFill>
                <a:schemeClr val="bg1"/>
              </a:solidFill>
            </a:endParaRPr>
          </a:p>
          <a:p>
            <a:pPr marL="342900" indent="-342900">
              <a:buFont typeface="Arial" panose="020B0604020202020204" pitchFamily="34" charset="0"/>
              <a:buChar char="•"/>
            </a:pPr>
            <a:r>
              <a:rPr lang="en-US" dirty="0">
                <a:solidFill>
                  <a:schemeClr val="bg1"/>
                </a:solidFill>
              </a:rPr>
              <a:t>Households within multi-unit dwellings, where the landlord or the property manager is the internet account holder, may be able to apply the benefit to that broadband service if they otherwise qualify.</a:t>
            </a:r>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r>
              <a:rPr lang="en-US" dirty="0">
                <a:solidFill>
                  <a:schemeClr val="bg1"/>
                </a:solidFill>
              </a:rPr>
              <a:t>If the household has a bill or other liability for their broadband access that someone else, such as the property owner, is helping to pay, the household could switch temporarily to using EBB support to pay for broadband service instead of relying on that third party’s support.</a:t>
            </a:r>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1669576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E4BDFC-0816-3A40-A951-9D1CD3E3EB1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01800"/>
          </a:xfrm>
          <a:prstGeom prst="rect">
            <a:avLst/>
          </a:prstGeom>
        </p:spPr>
      </p:pic>
      <p:pic>
        <p:nvPicPr>
          <p:cNvPr id="6" name="Picture 5">
            <a:extLst>
              <a:ext uri="{FF2B5EF4-FFF2-40B4-BE49-F238E27FC236}">
                <a16:creationId xmlns:a16="http://schemas.microsoft.com/office/drawing/2014/main" id="{B0CD9596-A09F-CB41-95AE-3316234A5B0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80778" y="2349360"/>
            <a:ext cx="326159" cy="346978"/>
          </a:xfrm>
          <a:prstGeom prst="rect">
            <a:avLst/>
          </a:prstGeom>
        </p:spPr>
      </p:pic>
      <p:pic>
        <p:nvPicPr>
          <p:cNvPr id="9" name="Picture 8">
            <a:extLst>
              <a:ext uri="{FF2B5EF4-FFF2-40B4-BE49-F238E27FC236}">
                <a16:creationId xmlns:a16="http://schemas.microsoft.com/office/drawing/2014/main" id="{53647DE3-621E-704E-9A64-E13854A6B4A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80778" y="3230841"/>
            <a:ext cx="326159" cy="346978"/>
          </a:xfrm>
          <a:prstGeom prst="rect">
            <a:avLst/>
          </a:prstGeom>
        </p:spPr>
      </p:pic>
      <p:pic>
        <p:nvPicPr>
          <p:cNvPr id="10" name="Picture 9">
            <a:extLst>
              <a:ext uri="{FF2B5EF4-FFF2-40B4-BE49-F238E27FC236}">
                <a16:creationId xmlns:a16="http://schemas.microsoft.com/office/drawing/2014/main" id="{8A0483F9-2B34-2F47-9E75-2D225D75449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80778" y="4933694"/>
            <a:ext cx="326159" cy="346978"/>
          </a:xfrm>
          <a:prstGeom prst="rect">
            <a:avLst/>
          </a:prstGeom>
        </p:spPr>
      </p:pic>
      <p:sp>
        <p:nvSpPr>
          <p:cNvPr id="12" name="TextBox 11">
            <a:extLst>
              <a:ext uri="{FF2B5EF4-FFF2-40B4-BE49-F238E27FC236}">
                <a16:creationId xmlns:a16="http://schemas.microsoft.com/office/drawing/2014/main" id="{94CECF1B-8EBD-984E-B4BF-DB900EEB4633}"/>
              </a:ext>
            </a:extLst>
          </p:cNvPr>
          <p:cNvSpPr txBox="1"/>
          <p:nvPr/>
        </p:nvSpPr>
        <p:spPr>
          <a:xfrm>
            <a:off x="2413416" y="2293495"/>
            <a:ext cx="8898526" cy="430887"/>
          </a:xfrm>
          <a:prstGeom prst="rect">
            <a:avLst/>
          </a:prstGeom>
          <a:noFill/>
        </p:spPr>
        <p:txBody>
          <a:bodyPr wrap="none" rtlCol="0">
            <a:spAutoFit/>
          </a:bodyPr>
          <a:lstStyle/>
          <a:p>
            <a:r>
              <a:rPr lang="en-US" sz="2200" dirty="0">
                <a:solidFill>
                  <a:schemeClr val="bg1"/>
                </a:solidFill>
              </a:rPr>
              <a:t>The Emergency Broadband Benefit will open its enrollment on May 12, 2021.</a:t>
            </a:r>
          </a:p>
        </p:txBody>
      </p:sp>
      <p:sp>
        <p:nvSpPr>
          <p:cNvPr id="15" name="TextBox 14">
            <a:extLst>
              <a:ext uri="{FF2B5EF4-FFF2-40B4-BE49-F238E27FC236}">
                <a16:creationId xmlns:a16="http://schemas.microsoft.com/office/drawing/2014/main" id="{A4847A3C-57A9-C04D-9086-5A3891C2F75C}"/>
              </a:ext>
            </a:extLst>
          </p:cNvPr>
          <p:cNvSpPr txBox="1"/>
          <p:nvPr/>
        </p:nvSpPr>
        <p:spPr>
          <a:xfrm>
            <a:off x="2413416" y="3178215"/>
            <a:ext cx="9022393" cy="1446550"/>
          </a:xfrm>
          <a:prstGeom prst="rect">
            <a:avLst/>
          </a:prstGeom>
          <a:noFill/>
        </p:spPr>
        <p:txBody>
          <a:bodyPr wrap="square" rtlCol="0">
            <a:spAutoFit/>
          </a:bodyPr>
          <a:lstStyle/>
          <a:p>
            <a:r>
              <a:rPr lang="en-US" sz="2200" dirty="0">
                <a:solidFill>
                  <a:schemeClr val="bg1"/>
                </a:solidFill>
              </a:rPr>
              <a:t>The Emergency  Broadband Benefit is a temporary program developed in response to the COVID-19 pandemic.  The program will end once the program funds are exhausted, or six months after the Department of Health and Human Services declares and end to the pandemic, whichever comes first. </a:t>
            </a:r>
          </a:p>
        </p:txBody>
      </p:sp>
      <p:sp>
        <p:nvSpPr>
          <p:cNvPr id="17" name="TextBox 16">
            <a:extLst>
              <a:ext uri="{FF2B5EF4-FFF2-40B4-BE49-F238E27FC236}">
                <a16:creationId xmlns:a16="http://schemas.microsoft.com/office/drawing/2014/main" id="{7AF56BBE-8B66-2242-85CC-FD174B8D19CA}"/>
              </a:ext>
            </a:extLst>
          </p:cNvPr>
          <p:cNvSpPr txBox="1"/>
          <p:nvPr/>
        </p:nvSpPr>
        <p:spPr>
          <a:xfrm>
            <a:off x="2413416" y="4933694"/>
            <a:ext cx="8844197" cy="1446550"/>
          </a:xfrm>
          <a:prstGeom prst="rect">
            <a:avLst/>
          </a:prstGeom>
          <a:noFill/>
        </p:spPr>
        <p:txBody>
          <a:bodyPr wrap="square" rtlCol="0">
            <a:spAutoFit/>
          </a:bodyPr>
          <a:lstStyle/>
          <a:p>
            <a:r>
              <a:rPr lang="en-US" sz="2200" dirty="0">
                <a:solidFill>
                  <a:schemeClr val="bg1"/>
                </a:solidFill>
              </a:rPr>
              <a:t>The  program is administered by the Universal Service Administrative Company (USAC).  They also administer the Lifeline program.  USAC hosts the application portal and the </a:t>
            </a:r>
            <a:r>
              <a:rPr lang="en-US" sz="2200" dirty="0" err="1">
                <a:solidFill>
                  <a:schemeClr val="bg1"/>
                </a:solidFill>
              </a:rPr>
              <a:t>GetEmergencyBroadband.org</a:t>
            </a:r>
            <a:r>
              <a:rPr lang="en-US" sz="2200" dirty="0">
                <a:solidFill>
                  <a:schemeClr val="bg1"/>
                </a:solidFill>
              </a:rPr>
              <a:t> consumer website.</a:t>
            </a:r>
          </a:p>
        </p:txBody>
      </p:sp>
    </p:spTree>
    <p:extLst>
      <p:ext uri="{BB962C8B-B14F-4D97-AF65-F5344CB8AC3E}">
        <p14:creationId xmlns:p14="http://schemas.microsoft.com/office/powerpoint/2010/main" val="3272410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2CF085-A521-D748-8689-ED9440ABE27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01800"/>
          </a:xfrm>
          <a:prstGeom prst="rect">
            <a:avLst/>
          </a:prstGeom>
        </p:spPr>
      </p:pic>
      <p:sp>
        <p:nvSpPr>
          <p:cNvPr id="6" name="Rectangle 5">
            <a:extLst>
              <a:ext uri="{FF2B5EF4-FFF2-40B4-BE49-F238E27FC236}">
                <a16:creationId xmlns:a16="http://schemas.microsoft.com/office/drawing/2014/main" id="{D9F6D593-22A1-4746-911B-2C049E6ECA64}"/>
              </a:ext>
            </a:extLst>
          </p:cNvPr>
          <p:cNvSpPr/>
          <p:nvPr/>
        </p:nvSpPr>
        <p:spPr>
          <a:xfrm>
            <a:off x="994347" y="2086167"/>
            <a:ext cx="10608040" cy="3785652"/>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bg1"/>
                </a:solidFill>
              </a:rPr>
              <a:t>Participating providers must give households notice about the last date or billing cycle that the full benefit will apply to their bill and the date or billing cycle that a partial benefit will apply to their bill, in addition to information about the cost of broadband service after the program ends.</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Households will need to opt-in or request to continue broadband services with their provider.  If they don’t opt-in or select a new service plan with the provider, their broadband service will end once the program ends. Even if they had service with the same provider before enrolling in the Emergency Broadband Benefit, they will need to opt-in to continue broadband services after the program ends.</a:t>
            </a:r>
            <a:endParaRPr lang="en-US" sz="2400" b="1" dirty="0">
              <a:solidFill>
                <a:schemeClr val="bg1"/>
              </a:solidFill>
              <a:cs typeface="Calibri"/>
            </a:endParaRPr>
          </a:p>
        </p:txBody>
      </p:sp>
    </p:spTree>
    <p:extLst>
      <p:ext uri="{BB962C8B-B14F-4D97-AF65-F5344CB8AC3E}">
        <p14:creationId xmlns:p14="http://schemas.microsoft.com/office/powerpoint/2010/main" val="1040464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A67277-A9CC-8C43-A3FD-3A80FDA5CB5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01800"/>
          </a:xfrm>
          <a:prstGeom prst="rect">
            <a:avLst/>
          </a:prstGeom>
        </p:spPr>
      </p:pic>
      <p:sp>
        <p:nvSpPr>
          <p:cNvPr id="7" name="TextBox 6">
            <a:extLst>
              <a:ext uri="{FF2B5EF4-FFF2-40B4-BE49-F238E27FC236}">
                <a16:creationId xmlns:a16="http://schemas.microsoft.com/office/drawing/2014/main" id="{2F4AF9BA-C15A-124E-8AB0-7B6E8312D325}"/>
              </a:ext>
            </a:extLst>
          </p:cNvPr>
          <p:cNvSpPr txBox="1"/>
          <p:nvPr/>
        </p:nvSpPr>
        <p:spPr>
          <a:xfrm>
            <a:off x="1416458" y="2029794"/>
            <a:ext cx="9916106" cy="4093428"/>
          </a:xfrm>
          <a:prstGeom prst="rect">
            <a:avLst/>
          </a:prstGeom>
          <a:noFill/>
        </p:spPr>
        <p:txBody>
          <a:bodyPr wrap="square" rtlCol="0">
            <a:spAutoFit/>
          </a:bodyPr>
          <a:lstStyle/>
          <a:p>
            <a:r>
              <a:rPr lang="en-US" sz="2000" dirty="0">
                <a:solidFill>
                  <a:schemeClr val="bg1"/>
                </a:solidFill>
              </a:rPr>
              <a:t>The program is open to all broadband providers, not just those currently offering Lifeline services. </a:t>
            </a:r>
          </a:p>
          <a:p>
            <a:endParaRPr lang="en-US" sz="2000" dirty="0">
              <a:solidFill>
                <a:schemeClr val="bg1"/>
              </a:solidFill>
            </a:endParaRPr>
          </a:p>
          <a:p>
            <a:pPr marL="285750" indent="-285750">
              <a:buFont typeface="Arial" panose="020B0604020202020204" pitchFamily="34" charset="0"/>
              <a:buChar char="•"/>
            </a:pPr>
            <a:r>
              <a:rPr lang="en-US" sz="2000" u="sng" dirty="0">
                <a:solidFill>
                  <a:schemeClr val="bg1"/>
                </a:solidFill>
              </a:rPr>
              <a:t>Fixed</a:t>
            </a:r>
            <a:r>
              <a:rPr lang="en-US" sz="2000" dirty="0">
                <a:solidFill>
                  <a:schemeClr val="bg1"/>
                </a:solidFill>
              </a:rPr>
              <a:t> broadband services are provided to your home, or a single location. These include</a:t>
            </a:r>
            <a:r>
              <a:rPr lang="en-US" sz="2000" i="1" dirty="0"/>
              <a:t> </a:t>
            </a:r>
            <a:r>
              <a:rPr lang="en-US" sz="2000" dirty="0">
                <a:solidFill>
                  <a:schemeClr val="bg1"/>
                </a:solidFill>
              </a:rPr>
              <a:t>cable, fiber optic, DSL, satellite, and fixed wireless services.</a:t>
            </a:r>
          </a:p>
          <a:p>
            <a:pPr marL="285750" indent="-285750">
              <a:buFont typeface="Arial" panose="020B0604020202020204" pitchFamily="34" charset="0"/>
              <a:buChar char="•"/>
            </a:pPr>
            <a:r>
              <a:rPr lang="en-US" sz="2000" u="sng" dirty="0">
                <a:solidFill>
                  <a:schemeClr val="bg1"/>
                </a:solidFill>
              </a:rPr>
              <a:t>Mobile</a:t>
            </a:r>
            <a:r>
              <a:rPr lang="en-US" sz="2000" dirty="0">
                <a:solidFill>
                  <a:schemeClr val="bg1"/>
                </a:solidFill>
              </a:rPr>
              <a:t> broadband services are device-based and available throughout the service provider’s cellular coverage area, similar  to cell phone services.</a:t>
            </a:r>
          </a:p>
          <a:p>
            <a:pPr marL="285750" indent="-285750">
              <a:buFont typeface="Arial" panose="020B0604020202020204" pitchFamily="34" charset="0"/>
              <a:buChar char="•"/>
            </a:pPr>
            <a:endParaRPr lang="en-US" sz="2000" dirty="0">
              <a:solidFill>
                <a:schemeClr val="bg1"/>
              </a:solidFill>
              <a:cs typeface="Calibri"/>
            </a:endParaRPr>
          </a:p>
          <a:p>
            <a:r>
              <a:rPr lang="en-US" sz="2000" dirty="0">
                <a:solidFill>
                  <a:schemeClr val="bg1"/>
                </a:solidFill>
              </a:rPr>
              <a:t>Check with the broadband providers in your area to learn about their plans for program participation and eligible service offerings.  You can find a list of participating providers by state and territory linked on www.fcc.gov/broadbandbenefit.</a:t>
            </a:r>
          </a:p>
          <a:p>
            <a:br>
              <a:rPr lang="en-US" sz="2000" dirty="0"/>
            </a:br>
            <a:r>
              <a:rPr lang="en-US" sz="2000" dirty="0">
                <a:solidFill>
                  <a:schemeClr val="bg1"/>
                </a:solidFill>
              </a:rPr>
              <a:t>Not all providers plan to offer connected devices through the program.</a:t>
            </a:r>
          </a:p>
        </p:txBody>
      </p:sp>
    </p:spTree>
    <p:extLst>
      <p:ext uri="{BB962C8B-B14F-4D97-AF65-F5344CB8AC3E}">
        <p14:creationId xmlns:p14="http://schemas.microsoft.com/office/powerpoint/2010/main" val="4259313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11461</TotalTime>
  <Words>1264</Words>
  <Application>Microsoft Office PowerPoint</Application>
  <PresentationFormat>Widescreen</PresentationFormat>
  <Paragraphs>103</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Keyla Hernandez-Ulloa</dc:creator>
  <cp:lastModifiedBy>AmritPal Singh Chhabra</cp:lastModifiedBy>
  <cp:revision>318</cp:revision>
  <dcterms:created xsi:type="dcterms:W3CDTF">2021-01-31T19:44:07Z</dcterms:created>
  <dcterms:modified xsi:type="dcterms:W3CDTF">2021-05-06T19:24:28Z</dcterms:modified>
</cp:coreProperties>
</file>